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4"/>
  </p:notesMasterIdLst>
  <p:sldIdLst>
    <p:sldId id="256" r:id="rId2"/>
    <p:sldId id="257" r:id="rId3"/>
    <p:sldId id="258" r:id="rId4"/>
    <p:sldId id="262" r:id="rId5"/>
    <p:sldId id="263" r:id="rId6"/>
    <p:sldId id="264" r:id="rId7"/>
    <p:sldId id="265" r:id="rId8"/>
    <p:sldId id="266" r:id="rId9"/>
    <p:sldId id="267" r:id="rId10"/>
    <p:sldId id="268" r:id="rId11"/>
    <p:sldId id="494" r:id="rId12"/>
    <p:sldId id="495" r:id="rId13"/>
    <p:sldId id="269" r:id="rId14"/>
    <p:sldId id="272" r:id="rId15"/>
    <p:sldId id="273" r:id="rId16"/>
    <p:sldId id="274" r:id="rId17"/>
    <p:sldId id="275" r:id="rId18"/>
    <p:sldId id="276" r:id="rId19"/>
    <p:sldId id="278" r:id="rId20"/>
    <p:sldId id="279" r:id="rId21"/>
    <p:sldId id="280" r:id="rId22"/>
    <p:sldId id="281" r:id="rId23"/>
    <p:sldId id="282"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9" r:id="rId38"/>
    <p:sldId id="302" r:id="rId39"/>
    <p:sldId id="303" r:id="rId40"/>
    <p:sldId id="304" r:id="rId41"/>
    <p:sldId id="305" r:id="rId42"/>
    <p:sldId id="359" r:id="rId43"/>
    <p:sldId id="360" r:id="rId44"/>
    <p:sldId id="361" r:id="rId45"/>
    <p:sldId id="362" r:id="rId46"/>
    <p:sldId id="363" r:id="rId47"/>
    <p:sldId id="365" r:id="rId48"/>
    <p:sldId id="366" r:id="rId49"/>
    <p:sldId id="367" r:id="rId50"/>
    <p:sldId id="415" r:id="rId51"/>
    <p:sldId id="416" r:id="rId52"/>
    <p:sldId id="417" r:id="rId53"/>
    <p:sldId id="418" r:id="rId54"/>
    <p:sldId id="420" r:id="rId55"/>
    <p:sldId id="423" r:id="rId56"/>
    <p:sldId id="428" r:id="rId57"/>
    <p:sldId id="429" r:id="rId58"/>
    <p:sldId id="430" r:id="rId59"/>
    <p:sldId id="431" r:id="rId60"/>
    <p:sldId id="432" r:id="rId61"/>
    <p:sldId id="433" r:id="rId62"/>
    <p:sldId id="434" r:id="rId63"/>
    <p:sldId id="435" r:id="rId64"/>
    <p:sldId id="436" r:id="rId65"/>
    <p:sldId id="437" r:id="rId66"/>
    <p:sldId id="438" r:id="rId67"/>
    <p:sldId id="445" r:id="rId68"/>
    <p:sldId id="446" r:id="rId69"/>
    <p:sldId id="447" r:id="rId70"/>
    <p:sldId id="448" r:id="rId71"/>
    <p:sldId id="449" r:id="rId72"/>
    <p:sldId id="450" r:id="rId73"/>
    <p:sldId id="451" r:id="rId74"/>
    <p:sldId id="453" r:id="rId75"/>
    <p:sldId id="454" r:id="rId76"/>
    <p:sldId id="455" r:id="rId77"/>
    <p:sldId id="457" r:id="rId78"/>
    <p:sldId id="458" r:id="rId79"/>
    <p:sldId id="459" r:id="rId80"/>
    <p:sldId id="460" r:id="rId81"/>
    <p:sldId id="461" r:id="rId82"/>
    <p:sldId id="462" r:id="rId83"/>
    <p:sldId id="463" r:id="rId84"/>
    <p:sldId id="464" r:id="rId85"/>
    <p:sldId id="465" r:id="rId86"/>
    <p:sldId id="466" r:id="rId87"/>
    <p:sldId id="467" r:id="rId88"/>
    <p:sldId id="468" r:id="rId89"/>
    <p:sldId id="470" r:id="rId90"/>
    <p:sldId id="471" r:id="rId91"/>
    <p:sldId id="472" r:id="rId92"/>
    <p:sldId id="473" r:id="rId93"/>
    <p:sldId id="474" r:id="rId94"/>
    <p:sldId id="475" r:id="rId95"/>
    <p:sldId id="476" r:id="rId96"/>
    <p:sldId id="477" r:id="rId97"/>
    <p:sldId id="478" r:id="rId98"/>
    <p:sldId id="479" r:id="rId99"/>
    <p:sldId id="480" r:id="rId100"/>
    <p:sldId id="481" r:id="rId101"/>
    <p:sldId id="482" r:id="rId102"/>
    <p:sldId id="483" r:id="rId103"/>
    <p:sldId id="484" r:id="rId104"/>
    <p:sldId id="485" r:id="rId105"/>
    <p:sldId id="486" r:id="rId106"/>
    <p:sldId id="487" r:id="rId107"/>
    <p:sldId id="488" r:id="rId108"/>
    <p:sldId id="489" r:id="rId109"/>
    <p:sldId id="490" r:id="rId110"/>
    <p:sldId id="491" r:id="rId111"/>
    <p:sldId id="492" r:id="rId112"/>
    <p:sldId id="493" r:id="rId113"/>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6" d="100"/>
          <a:sy n="76" d="100"/>
        </p:scale>
        <p:origin x="-120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2F98D9-DE3A-44A8-AA3C-9FDCDFDF14E0}" type="datetimeFigureOut">
              <a:rPr lang="sr-Latn-RS" smtClean="0"/>
              <a:pPr/>
              <a:t>2.9.2020.</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125BBB-39C0-4FF1-B096-84D88E8BDBD9}" type="slidenum">
              <a:rPr lang="sr-Latn-RS" smtClean="0"/>
              <a:pPr/>
              <a:t>‹#›</a:t>
            </a:fld>
            <a:endParaRPr lang="sr-Latn-RS"/>
          </a:p>
        </p:txBody>
      </p:sp>
    </p:spTree>
    <p:extLst>
      <p:ext uri="{BB962C8B-B14F-4D97-AF65-F5344CB8AC3E}">
        <p14:creationId xmlns:p14="http://schemas.microsoft.com/office/powerpoint/2010/main" xmlns="" val="357560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3088140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667124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847314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062038"/>
            <a:ext cx="8229600" cy="1143000"/>
          </a:xfrm>
        </p:spPr>
        <p:txBody>
          <a:bodyPr/>
          <a:lstStyle/>
          <a:p>
            <a:r>
              <a:rPr lang="en-US" smtClean="0"/>
              <a:t>Click to edit Master title style</a:t>
            </a:r>
            <a:endParaRPr lang="sr-Latn-RS"/>
          </a:p>
        </p:txBody>
      </p:sp>
      <p:sp>
        <p:nvSpPr>
          <p:cNvPr id="3" name="Table Placeholder 2"/>
          <p:cNvSpPr>
            <a:spLocks noGrp="1"/>
          </p:cNvSpPr>
          <p:nvPr>
            <p:ph type="tbl" idx="1"/>
          </p:nvPr>
        </p:nvSpPr>
        <p:spPr>
          <a:xfrm>
            <a:off x="457200" y="2287588"/>
            <a:ext cx="8229600" cy="4525962"/>
          </a:xfrm>
        </p:spPr>
        <p:txBody>
          <a:bodyPr/>
          <a:lstStyle/>
          <a:p>
            <a:pPr lvl="0"/>
            <a:endParaRPr lang="sr-Latn-RS" noProof="0"/>
          </a:p>
        </p:txBody>
      </p:sp>
    </p:spTree>
    <p:extLst>
      <p:ext uri="{BB962C8B-B14F-4D97-AF65-F5344CB8AC3E}">
        <p14:creationId xmlns:p14="http://schemas.microsoft.com/office/powerpoint/2010/main" xmlns="" val="1030187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2620179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3672314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2806574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975330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2143043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80360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3547216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C0B129-0D0C-4274-9672-FF142C702A24}" type="datetimeFigureOut">
              <a:rPr lang="sr-Latn-RS" smtClean="0"/>
              <a:pPr/>
              <a:t>2.9.2020.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415444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C0B129-0D0C-4274-9672-FF142C702A24}" type="datetimeFigureOut">
              <a:rPr lang="sr-Latn-RS" smtClean="0"/>
              <a:pPr/>
              <a:t>2.9.2020.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B49AFF-2C3D-4B19-BBDE-5B3A34A8C2B1}" type="slidenum">
              <a:rPr lang="sr-Latn-RS" smtClean="0"/>
              <a:pPr/>
              <a:t>‹#›</a:t>
            </a:fld>
            <a:endParaRPr lang="sr-Latn-RS"/>
          </a:p>
        </p:txBody>
      </p:sp>
    </p:spTree>
    <p:extLst>
      <p:ext uri="{BB962C8B-B14F-4D97-AF65-F5344CB8AC3E}">
        <p14:creationId xmlns:p14="http://schemas.microsoft.com/office/powerpoint/2010/main" xmlns="" val="1394233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tehnologijahrane.com/pravilnik/pravilnik-o-kvalitetu-proizvoda-od-mleka-i-starter-kultura" TargetMode="External"/><Relationship Id="rId2" Type="http://schemas.openxmlformats.org/officeDocument/2006/relationships/hyperlink" Target="https://www.tehnologijahrane.com/pravilnik/o-kvalitetu-i-drugim-zahtevima-za-mleko-i"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tehnologijahrane.com/pravilnik/pravilnik-o-opstim-i-posebnim-uslovima-higijene-hrane"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Броматологија</a:t>
            </a:r>
            <a:endParaRPr lang="sr-Latn-RS" dirty="0"/>
          </a:p>
        </p:txBody>
      </p:sp>
      <p:sp>
        <p:nvSpPr>
          <p:cNvPr id="3" name="Subtitle 2"/>
          <p:cNvSpPr>
            <a:spLocks noGrp="1"/>
          </p:cNvSpPr>
          <p:nvPr>
            <p:ph type="subTitle" idx="1"/>
          </p:nvPr>
        </p:nvSpPr>
        <p:spPr/>
        <p:txBody>
          <a:bodyPr/>
          <a:lstStyle/>
          <a:p>
            <a:r>
              <a:rPr lang="sr-Cyrl-RS" dirty="0" smtClean="0"/>
              <a:t>Здравствена безбедност хране</a:t>
            </a:r>
            <a:endParaRPr lang="sr-Latn-RS" dirty="0"/>
          </a:p>
        </p:txBody>
      </p:sp>
    </p:spTree>
    <p:extLst>
      <p:ext uri="{BB962C8B-B14F-4D97-AF65-F5344CB8AC3E}">
        <p14:creationId xmlns:p14="http://schemas.microsoft.com/office/powerpoint/2010/main" xmlns="" val="730702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620713"/>
            <a:ext cx="9144000" cy="990600"/>
          </a:xfrm>
        </p:spPr>
        <p:txBody>
          <a:bodyPr/>
          <a:lstStyle/>
          <a:p>
            <a:pPr algn="l"/>
            <a:r>
              <a:rPr lang="en-US" sz="2400" b="1" smtClean="0"/>
              <a:t>Хемијско-физи</a:t>
            </a:r>
            <a:r>
              <a:rPr lang="sr-Cyrl-CS" sz="2400" b="1" smtClean="0"/>
              <a:t>ч</a:t>
            </a:r>
            <a:r>
              <a:rPr lang="en-US" sz="2400" b="1" smtClean="0"/>
              <a:t>ки преглед </a:t>
            </a:r>
            <a:r>
              <a:rPr lang="sr-Cyrl-RS" sz="2400" b="1" smtClean="0"/>
              <a:t>хране</a:t>
            </a:r>
            <a:endParaRPr lang="en-US" sz="2400" b="1" smtClean="0"/>
          </a:p>
        </p:txBody>
      </p:sp>
      <p:sp>
        <p:nvSpPr>
          <p:cNvPr id="8195" name="Rectangle 3"/>
          <p:cNvSpPr>
            <a:spLocks noGrp="1" noChangeArrowheads="1"/>
          </p:cNvSpPr>
          <p:nvPr>
            <p:ph type="body" idx="1"/>
          </p:nvPr>
        </p:nvSpPr>
        <p:spPr>
          <a:xfrm>
            <a:off x="0" y="1643063"/>
            <a:ext cx="8820150" cy="5170487"/>
          </a:xfrm>
        </p:spPr>
        <p:txBody>
          <a:bodyPr/>
          <a:lstStyle/>
          <a:p>
            <a:pPr>
              <a:lnSpc>
                <a:spcPct val="80000"/>
              </a:lnSpc>
            </a:pPr>
            <a:r>
              <a:rPr lang="en-US" sz="2400" b="1" dirty="0" err="1" smtClean="0"/>
              <a:t>Утвр</a:t>
            </a:r>
            <a:r>
              <a:rPr lang="sr-Cyrl-CS" sz="2400" b="1" dirty="0" smtClean="0"/>
              <a:t>ђ</a:t>
            </a:r>
            <a:r>
              <a:rPr lang="en-US" sz="2400" b="1" dirty="0" err="1" smtClean="0"/>
              <a:t>ивање</a:t>
            </a:r>
            <a:r>
              <a:rPr lang="en-US" sz="2400" b="1" dirty="0" smtClean="0"/>
              <a:t> </a:t>
            </a:r>
            <a:r>
              <a:rPr lang="en-US" sz="2400" b="1" dirty="0" err="1" smtClean="0"/>
              <a:t>хемијског</a:t>
            </a:r>
            <a:r>
              <a:rPr lang="en-US" sz="2400" b="1" dirty="0" smtClean="0"/>
              <a:t> </a:t>
            </a:r>
            <a:r>
              <a:rPr lang="en-US" sz="2400" b="1" dirty="0" err="1" smtClean="0"/>
              <a:t>састава</a:t>
            </a:r>
            <a:r>
              <a:rPr lang="en-US" sz="2400" b="1" dirty="0" smtClean="0"/>
              <a:t> </a:t>
            </a:r>
            <a:r>
              <a:rPr lang="sr-Cyrl-RS" sz="2400" b="1" dirty="0" smtClean="0"/>
              <a:t>хране</a:t>
            </a:r>
            <a:r>
              <a:rPr lang="en-US" sz="2400" b="1" dirty="0" smtClean="0"/>
              <a:t> у </a:t>
            </a:r>
            <a:r>
              <a:rPr lang="en-US" sz="2400" b="1" dirty="0" err="1" smtClean="0"/>
              <a:t>циљу</a:t>
            </a:r>
            <a:r>
              <a:rPr lang="en-US" sz="2400" b="1" dirty="0" smtClean="0"/>
              <a:t> </a:t>
            </a:r>
            <a:r>
              <a:rPr lang="en-US" sz="2400" b="1" dirty="0" err="1" smtClean="0"/>
              <a:t>утвр</a:t>
            </a:r>
            <a:r>
              <a:rPr lang="sr-Cyrl-CS" sz="2400" b="1" dirty="0" smtClean="0"/>
              <a:t>ђ</a:t>
            </a:r>
            <a:r>
              <a:rPr lang="en-US" sz="2400" b="1" dirty="0" err="1" smtClean="0"/>
              <a:t>ивања</a:t>
            </a:r>
            <a:r>
              <a:rPr lang="en-US" sz="2400" b="1" dirty="0" smtClean="0"/>
              <a:t> </a:t>
            </a:r>
            <a:r>
              <a:rPr lang="sr-Cyrl-RS" sz="2400" b="1" dirty="0" smtClean="0"/>
              <a:t>здравствене безбедности</a:t>
            </a:r>
            <a:endParaRPr lang="en-US" sz="2400" b="1" dirty="0" smtClean="0"/>
          </a:p>
          <a:p>
            <a:pPr>
              <a:lnSpc>
                <a:spcPct val="80000"/>
              </a:lnSpc>
            </a:pPr>
            <a:endParaRPr lang="en-US" sz="1200" b="1" dirty="0" smtClean="0"/>
          </a:p>
          <a:p>
            <a:pPr>
              <a:lnSpc>
                <a:spcPct val="80000"/>
              </a:lnSpc>
            </a:pPr>
            <a:r>
              <a:rPr lang="en-US" sz="2400" b="1" dirty="0" err="1" smtClean="0"/>
              <a:t>Прегледом</a:t>
            </a:r>
            <a:r>
              <a:rPr lang="en-US" sz="2400" b="1" dirty="0" smtClean="0"/>
              <a:t> </a:t>
            </a:r>
            <a:r>
              <a:rPr lang="en-US" sz="2400" b="1" dirty="0" err="1" smtClean="0"/>
              <a:t>се</a:t>
            </a:r>
            <a:r>
              <a:rPr lang="en-US" sz="2400" b="1" dirty="0" smtClean="0"/>
              <a:t> </a:t>
            </a:r>
            <a:r>
              <a:rPr lang="en-US" sz="2400" b="1" dirty="0" err="1" smtClean="0"/>
              <a:t>доказује</a:t>
            </a:r>
            <a:r>
              <a:rPr lang="en-US" sz="2400" b="1" dirty="0" smtClean="0"/>
              <a:t>:</a:t>
            </a:r>
          </a:p>
          <a:p>
            <a:pPr lvl="1">
              <a:lnSpc>
                <a:spcPct val="80000"/>
              </a:lnSpc>
              <a:buFontTx/>
              <a:buNone/>
            </a:pPr>
            <a:r>
              <a:rPr lang="en-US" sz="2000" dirty="0" smtClean="0"/>
              <a:t>-</a:t>
            </a:r>
            <a:r>
              <a:rPr lang="en-US" sz="1800" dirty="0" err="1" smtClean="0"/>
              <a:t>Да</a:t>
            </a:r>
            <a:r>
              <a:rPr lang="en-US" sz="1800" dirty="0" smtClean="0"/>
              <a:t> </a:t>
            </a:r>
            <a:r>
              <a:rPr lang="en-US" sz="1800" dirty="0" err="1" smtClean="0"/>
              <a:t>ли</a:t>
            </a:r>
            <a:r>
              <a:rPr lang="en-US" sz="1800" dirty="0" smtClean="0"/>
              <a:t> </a:t>
            </a:r>
            <a:r>
              <a:rPr lang="sr-Cyrl-RS" sz="1800" dirty="0" smtClean="0"/>
              <a:t>храна/</a:t>
            </a:r>
            <a:r>
              <a:rPr lang="en-US" sz="1800" dirty="0" err="1" smtClean="0"/>
              <a:t>намирница</a:t>
            </a:r>
            <a:r>
              <a:rPr lang="en-US" sz="1800" dirty="0" smtClean="0"/>
              <a:t> </a:t>
            </a:r>
            <a:r>
              <a:rPr lang="en-US" sz="1800" dirty="0" err="1" smtClean="0"/>
              <a:t>одговара</a:t>
            </a:r>
            <a:r>
              <a:rPr lang="en-US" sz="1800" dirty="0" smtClean="0"/>
              <a:t> </a:t>
            </a:r>
            <a:r>
              <a:rPr lang="en-US" sz="1800" dirty="0" err="1" smtClean="0"/>
              <a:t>по</a:t>
            </a:r>
            <a:r>
              <a:rPr lang="en-US" sz="1800" dirty="0" smtClean="0"/>
              <a:t> </a:t>
            </a:r>
            <a:r>
              <a:rPr lang="en-US" sz="1800" dirty="0" err="1" smtClean="0"/>
              <a:t>свом</a:t>
            </a:r>
            <a:r>
              <a:rPr lang="en-US" sz="1800" dirty="0" smtClean="0"/>
              <a:t> </a:t>
            </a:r>
            <a:r>
              <a:rPr lang="en-US" sz="1800" dirty="0" err="1" smtClean="0"/>
              <a:t>саставу</a:t>
            </a:r>
            <a:r>
              <a:rPr lang="en-US" sz="1800" dirty="0" smtClean="0"/>
              <a:t> </a:t>
            </a:r>
            <a:r>
              <a:rPr lang="en-US" sz="1800" dirty="0" err="1" smtClean="0"/>
              <a:t>декларацији</a:t>
            </a:r>
            <a:r>
              <a:rPr lang="en-US" sz="1800" dirty="0" smtClean="0"/>
              <a:t> </a:t>
            </a:r>
            <a:r>
              <a:rPr lang="en-US" sz="1800" dirty="0" err="1" smtClean="0"/>
              <a:t>која</a:t>
            </a:r>
            <a:r>
              <a:rPr lang="en-US" sz="1800" dirty="0" smtClean="0"/>
              <a:t> </a:t>
            </a:r>
            <a:r>
              <a:rPr lang="en-US" sz="1800" dirty="0" err="1" smtClean="0"/>
              <a:t>је</a:t>
            </a:r>
            <a:r>
              <a:rPr lang="en-US" sz="1800" dirty="0" smtClean="0"/>
              <a:t> </a:t>
            </a:r>
            <a:r>
              <a:rPr lang="en-US" sz="1800" dirty="0" err="1" smtClean="0"/>
              <a:t>одре</a:t>
            </a:r>
            <a:r>
              <a:rPr lang="sr-Cyrl-CS" sz="1800" dirty="0" smtClean="0"/>
              <a:t>ђ</a:t>
            </a:r>
            <a:r>
              <a:rPr lang="en-US" sz="1800" dirty="0" err="1" smtClean="0"/>
              <a:t>ена</a:t>
            </a:r>
            <a:r>
              <a:rPr lang="en-US" sz="1800" dirty="0" smtClean="0"/>
              <a:t> </a:t>
            </a:r>
            <a:r>
              <a:rPr lang="en-US" sz="1800" dirty="0" err="1" smtClean="0"/>
              <a:t>за</a:t>
            </a:r>
            <a:r>
              <a:rPr lang="en-US" sz="1800" dirty="0" smtClean="0"/>
              <a:t> </a:t>
            </a:r>
            <a:r>
              <a:rPr lang="en-US" sz="1800" dirty="0" err="1" smtClean="0"/>
              <a:t>ту</a:t>
            </a:r>
            <a:r>
              <a:rPr lang="en-US" sz="1800" dirty="0" smtClean="0"/>
              <a:t> </a:t>
            </a:r>
            <a:r>
              <a:rPr lang="en-US" sz="1800" dirty="0" err="1" smtClean="0"/>
              <a:t>намирницу</a:t>
            </a:r>
            <a:r>
              <a:rPr lang="en-US" sz="1800" dirty="0" smtClean="0"/>
              <a:t> и </a:t>
            </a:r>
            <a:r>
              <a:rPr lang="en-US" sz="1800" dirty="0" err="1" smtClean="0"/>
              <a:t>назна</a:t>
            </a:r>
            <a:r>
              <a:rPr lang="sr-Cyrl-CS" sz="1800" dirty="0" smtClean="0"/>
              <a:t>ч</a:t>
            </a:r>
            <a:r>
              <a:rPr lang="en-US" sz="1800" dirty="0" err="1" smtClean="0"/>
              <a:t>ена</a:t>
            </a:r>
            <a:r>
              <a:rPr lang="en-US" sz="1800" dirty="0" smtClean="0"/>
              <a:t> </a:t>
            </a:r>
            <a:r>
              <a:rPr lang="en-US" sz="1800" dirty="0" err="1" smtClean="0"/>
              <a:t>на</a:t>
            </a:r>
            <a:r>
              <a:rPr lang="en-US" sz="1800" dirty="0" smtClean="0"/>
              <a:t> </a:t>
            </a:r>
            <a:r>
              <a:rPr lang="en-US" sz="1800" dirty="0" err="1" smtClean="0"/>
              <a:t>омоту</a:t>
            </a:r>
            <a:r>
              <a:rPr lang="en-US" sz="1800" dirty="0" smtClean="0"/>
              <a:t> </a:t>
            </a:r>
            <a:r>
              <a:rPr lang="en-US" sz="1800" dirty="0" err="1" smtClean="0"/>
              <a:t>намирнице</a:t>
            </a:r>
            <a:endParaRPr lang="en-US" sz="1800" dirty="0" smtClean="0"/>
          </a:p>
          <a:p>
            <a:pPr lvl="1">
              <a:lnSpc>
                <a:spcPct val="80000"/>
              </a:lnSpc>
              <a:buFontTx/>
              <a:buNone/>
            </a:pPr>
            <a:r>
              <a:rPr lang="en-US" sz="1800" dirty="0" smtClean="0"/>
              <a:t>-</a:t>
            </a:r>
            <a:r>
              <a:rPr lang="en-US" sz="1800" dirty="0" err="1" smtClean="0"/>
              <a:t>Да</a:t>
            </a:r>
            <a:r>
              <a:rPr lang="en-US" sz="1800" dirty="0" smtClean="0"/>
              <a:t> </a:t>
            </a:r>
            <a:r>
              <a:rPr lang="en-US" sz="1800" dirty="0" err="1" smtClean="0"/>
              <a:t>ли</a:t>
            </a:r>
            <a:r>
              <a:rPr lang="en-US" sz="1800" dirty="0" smtClean="0"/>
              <a:t> </a:t>
            </a:r>
            <a:r>
              <a:rPr lang="sr-Cyrl-RS" sz="1800" dirty="0" smtClean="0"/>
              <a:t>храна/</a:t>
            </a:r>
            <a:r>
              <a:rPr lang="en-US" sz="1800" dirty="0" err="1" smtClean="0"/>
              <a:t>намирница</a:t>
            </a:r>
            <a:r>
              <a:rPr lang="en-US" sz="1800" dirty="0" smtClean="0"/>
              <a:t> </a:t>
            </a:r>
            <a:r>
              <a:rPr lang="en-US" sz="1800" dirty="0" err="1" smtClean="0"/>
              <a:t>одговара</a:t>
            </a:r>
            <a:r>
              <a:rPr lang="en-US" sz="1800" dirty="0" smtClean="0"/>
              <a:t> </a:t>
            </a:r>
            <a:r>
              <a:rPr lang="en-US" sz="1800" dirty="0" err="1" smtClean="0"/>
              <a:t>по</a:t>
            </a:r>
            <a:r>
              <a:rPr lang="en-US" sz="1800" dirty="0" smtClean="0"/>
              <a:t> </a:t>
            </a:r>
            <a:r>
              <a:rPr lang="en-US" sz="1800" dirty="0" err="1" smtClean="0"/>
              <a:t>саставу</a:t>
            </a:r>
            <a:r>
              <a:rPr lang="en-US" sz="1800" dirty="0" smtClean="0"/>
              <a:t> </a:t>
            </a:r>
            <a:r>
              <a:rPr lang="en-US" sz="1800" dirty="0" err="1" smtClean="0"/>
              <a:t>Правилницима</a:t>
            </a:r>
            <a:r>
              <a:rPr lang="en-US" sz="1800" dirty="0" smtClean="0"/>
              <a:t> о </a:t>
            </a:r>
            <a:r>
              <a:rPr lang="en-US" sz="1800" dirty="0" err="1" smtClean="0"/>
              <a:t>саставу</a:t>
            </a:r>
            <a:r>
              <a:rPr lang="en-US" sz="1800" dirty="0" smtClean="0"/>
              <a:t> </a:t>
            </a:r>
            <a:r>
              <a:rPr lang="en-US" sz="1800" dirty="0" err="1" smtClean="0"/>
              <a:t>за</a:t>
            </a:r>
            <a:r>
              <a:rPr lang="en-US" sz="1800" dirty="0" smtClean="0"/>
              <a:t> </a:t>
            </a:r>
            <a:r>
              <a:rPr lang="en-US" sz="1800" dirty="0" err="1" smtClean="0"/>
              <a:t>сваку</a:t>
            </a:r>
            <a:r>
              <a:rPr lang="en-US" sz="1800" dirty="0" smtClean="0"/>
              <a:t> </a:t>
            </a:r>
            <a:r>
              <a:rPr lang="en-US" sz="1800" dirty="0" err="1" smtClean="0"/>
              <a:t>намирницу</a:t>
            </a:r>
            <a:r>
              <a:rPr lang="en-US" sz="1800" dirty="0" smtClean="0"/>
              <a:t> и </a:t>
            </a:r>
            <a:r>
              <a:rPr lang="en-US" sz="1800" dirty="0" err="1" smtClean="0"/>
              <a:t>другим</a:t>
            </a:r>
            <a:r>
              <a:rPr lang="en-US" sz="1800" dirty="0" smtClean="0"/>
              <a:t> </a:t>
            </a:r>
            <a:r>
              <a:rPr lang="en-US" sz="1800" dirty="0" err="1" smtClean="0"/>
              <a:t>законским</a:t>
            </a:r>
            <a:r>
              <a:rPr lang="en-US" sz="1800" dirty="0" smtClean="0"/>
              <a:t> и </a:t>
            </a:r>
            <a:r>
              <a:rPr lang="en-US" sz="1800" dirty="0" err="1" smtClean="0"/>
              <a:t>подзаконским</a:t>
            </a:r>
            <a:r>
              <a:rPr lang="en-US" sz="1800" dirty="0" smtClean="0"/>
              <a:t> </a:t>
            </a:r>
            <a:r>
              <a:rPr lang="en-US" sz="1800" dirty="0" err="1" smtClean="0"/>
              <a:t>актима</a:t>
            </a:r>
            <a:r>
              <a:rPr lang="en-US" sz="1800" dirty="0" smtClean="0"/>
              <a:t> </a:t>
            </a:r>
            <a:r>
              <a:rPr lang="en-US" sz="1800" dirty="0" err="1" smtClean="0"/>
              <a:t>донетим</a:t>
            </a:r>
            <a:r>
              <a:rPr lang="en-US" sz="1800" dirty="0" smtClean="0"/>
              <a:t> </a:t>
            </a:r>
            <a:r>
              <a:rPr lang="en-US" sz="1800" dirty="0" err="1" smtClean="0"/>
              <a:t>по</a:t>
            </a:r>
            <a:r>
              <a:rPr lang="en-US" sz="1800" dirty="0" smtClean="0"/>
              <a:t> </a:t>
            </a:r>
            <a:r>
              <a:rPr lang="en-US" sz="1800" dirty="0" err="1" smtClean="0"/>
              <a:t>питању</a:t>
            </a:r>
            <a:r>
              <a:rPr lang="en-US" sz="1800" dirty="0" smtClean="0"/>
              <a:t> </a:t>
            </a:r>
            <a:r>
              <a:rPr lang="en-US" sz="1800" dirty="0" err="1" smtClean="0"/>
              <a:t>исправности</a:t>
            </a:r>
            <a:r>
              <a:rPr lang="en-US" sz="1800" dirty="0" smtClean="0"/>
              <a:t> и </a:t>
            </a:r>
            <a:r>
              <a:rPr lang="en-US" sz="1800" dirty="0" err="1" smtClean="0"/>
              <a:t>квалитет</a:t>
            </a:r>
            <a:r>
              <a:rPr lang="en-US" sz="1800" dirty="0" smtClean="0"/>
              <a:t> </a:t>
            </a:r>
            <a:r>
              <a:rPr lang="en-US" sz="1800" dirty="0" err="1" smtClean="0"/>
              <a:t>намирница</a:t>
            </a:r>
            <a:r>
              <a:rPr lang="en-US" sz="1800" dirty="0" smtClean="0"/>
              <a:t>.</a:t>
            </a:r>
          </a:p>
          <a:p>
            <a:pPr lvl="1">
              <a:lnSpc>
                <a:spcPct val="80000"/>
              </a:lnSpc>
              <a:buFontTx/>
              <a:buNone/>
            </a:pPr>
            <a:r>
              <a:rPr lang="en-US" sz="1800" dirty="0" smtClean="0"/>
              <a:t>-</a:t>
            </a:r>
            <a:r>
              <a:rPr lang="en-US" sz="1800" dirty="0" err="1" smtClean="0"/>
              <a:t>Да</a:t>
            </a:r>
            <a:r>
              <a:rPr lang="en-US" sz="1800" dirty="0" smtClean="0"/>
              <a:t> </a:t>
            </a:r>
            <a:r>
              <a:rPr lang="en-US" sz="1800" dirty="0" err="1" smtClean="0"/>
              <a:t>не</a:t>
            </a:r>
            <a:r>
              <a:rPr lang="en-US" sz="1800" dirty="0" smtClean="0"/>
              <a:t> </a:t>
            </a:r>
            <a:r>
              <a:rPr lang="en-US" sz="1800" dirty="0" err="1" smtClean="0"/>
              <a:t>садр</a:t>
            </a:r>
            <a:r>
              <a:rPr lang="sr-Cyrl-CS" sz="1800" dirty="0" smtClean="0"/>
              <a:t>ж</a:t>
            </a:r>
            <a:r>
              <a:rPr lang="en-US" sz="1800" dirty="0" smtClean="0"/>
              <a:t>и </a:t>
            </a:r>
            <a:r>
              <a:rPr lang="en-US" sz="1800" dirty="0" err="1" smtClean="0"/>
              <a:t>одре</a:t>
            </a:r>
            <a:r>
              <a:rPr lang="sr-Cyrl-CS" sz="1800" dirty="0" smtClean="0"/>
              <a:t>ђ</a:t>
            </a:r>
            <a:r>
              <a:rPr lang="en-US" sz="1800" dirty="0" err="1" smtClean="0"/>
              <a:t>ена</a:t>
            </a:r>
            <a:r>
              <a:rPr lang="en-US" sz="1800" dirty="0" smtClean="0"/>
              <a:t> </a:t>
            </a:r>
            <a:r>
              <a:rPr lang="en-US" sz="1800" dirty="0" err="1" smtClean="0"/>
              <a:t>хемијска</a:t>
            </a:r>
            <a:r>
              <a:rPr lang="en-US" sz="1800" dirty="0" smtClean="0"/>
              <a:t> </a:t>
            </a:r>
            <a:r>
              <a:rPr lang="en-US" sz="1800" dirty="0" err="1" smtClean="0"/>
              <a:t>једињења</a:t>
            </a:r>
            <a:r>
              <a:rPr lang="en-US" sz="1800" dirty="0" smtClean="0"/>
              <a:t> (</a:t>
            </a:r>
            <a:r>
              <a:rPr lang="en-US" sz="1800" dirty="0" err="1" smtClean="0"/>
              <a:t>адитиве</a:t>
            </a:r>
            <a:r>
              <a:rPr lang="en-US" sz="1800" dirty="0" smtClean="0"/>
              <a:t>, </a:t>
            </a:r>
            <a:r>
              <a:rPr lang="en-US" sz="1800" dirty="0" err="1" smtClean="0"/>
              <a:t>пестициде</a:t>
            </a:r>
            <a:r>
              <a:rPr lang="en-US" sz="1800" dirty="0" smtClean="0"/>
              <a:t>, </a:t>
            </a:r>
            <a:r>
              <a:rPr lang="en-US" sz="1800" dirty="0" err="1" smtClean="0"/>
              <a:t>хормоне</a:t>
            </a:r>
            <a:r>
              <a:rPr lang="en-US" sz="1800" dirty="0" smtClean="0"/>
              <a:t>, </a:t>
            </a:r>
            <a:r>
              <a:rPr lang="en-US" sz="1800" dirty="0" err="1" smtClean="0"/>
              <a:t>антибиотике</a:t>
            </a:r>
            <a:r>
              <a:rPr lang="en-US" sz="1800" dirty="0" smtClean="0"/>
              <a:t> </a:t>
            </a:r>
            <a:r>
              <a:rPr lang="en-US" sz="1800" dirty="0" err="1" smtClean="0"/>
              <a:t>итд</a:t>
            </a:r>
            <a:r>
              <a:rPr lang="en-US" sz="1800" dirty="0" smtClean="0"/>
              <a:t>.) и </a:t>
            </a:r>
            <a:r>
              <a:rPr lang="en-US" sz="1800" dirty="0" err="1" smtClean="0"/>
              <a:t>те</a:t>
            </a:r>
            <a:r>
              <a:rPr lang="sr-Cyrl-CS" sz="1800" dirty="0" smtClean="0"/>
              <a:t>ш</a:t>
            </a:r>
            <a:r>
              <a:rPr lang="en-US" sz="1800" dirty="0" err="1" smtClean="0"/>
              <a:t>ке</a:t>
            </a:r>
            <a:r>
              <a:rPr lang="en-US" sz="1800" dirty="0" smtClean="0"/>
              <a:t> </a:t>
            </a:r>
            <a:r>
              <a:rPr lang="en-US" sz="1800" dirty="0" err="1" smtClean="0"/>
              <a:t>метале</a:t>
            </a:r>
            <a:r>
              <a:rPr lang="en-US" sz="1800" dirty="0" smtClean="0"/>
              <a:t> </a:t>
            </a:r>
            <a:r>
              <a:rPr lang="en-US" sz="1800" dirty="0" err="1" smtClean="0"/>
              <a:t>изнад</a:t>
            </a:r>
            <a:r>
              <a:rPr lang="en-US" sz="1800" dirty="0" smtClean="0"/>
              <a:t> </a:t>
            </a:r>
            <a:r>
              <a:rPr lang="en-US" sz="1800" dirty="0" err="1" smtClean="0"/>
              <a:t>коли</a:t>
            </a:r>
            <a:r>
              <a:rPr lang="sr-Cyrl-CS" sz="1800" dirty="0" smtClean="0"/>
              <a:t>ч</a:t>
            </a:r>
            <a:r>
              <a:rPr lang="en-US" sz="1800" dirty="0" err="1" smtClean="0"/>
              <a:t>ина</a:t>
            </a:r>
            <a:r>
              <a:rPr lang="en-US" sz="1800" dirty="0" smtClean="0"/>
              <a:t> </a:t>
            </a:r>
            <a:r>
              <a:rPr lang="en-US" sz="1800" dirty="0" err="1" smtClean="0"/>
              <a:t>дозвољених</a:t>
            </a:r>
            <a:r>
              <a:rPr lang="en-US" sz="1800" dirty="0" smtClean="0"/>
              <a:t> </a:t>
            </a:r>
            <a:r>
              <a:rPr lang="en-US" sz="1800" dirty="0" err="1" smtClean="0"/>
              <a:t>Правилницима</a:t>
            </a:r>
            <a:endParaRPr lang="en-US" sz="1800" dirty="0" smtClean="0"/>
          </a:p>
          <a:p>
            <a:pPr lvl="1">
              <a:lnSpc>
                <a:spcPct val="80000"/>
              </a:lnSpc>
              <a:buFontTx/>
              <a:buNone/>
            </a:pPr>
            <a:r>
              <a:rPr lang="en-US" sz="1800" dirty="0" smtClean="0"/>
              <a:t>-</a:t>
            </a:r>
            <a:r>
              <a:rPr lang="en-US" sz="1800" dirty="0" err="1" smtClean="0"/>
              <a:t>Да</a:t>
            </a:r>
            <a:r>
              <a:rPr lang="en-US" sz="1800" dirty="0" smtClean="0"/>
              <a:t> </a:t>
            </a:r>
            <a:r>
              <a:rPr lang="en-US" sz="1800" dirty="0" err="1" smtClean="0"/>
              <a:t>не</a:t>
            </a:r>
            <a:r>
              <a:rPr lang="en-US" sz="1800" dirty="0" smtClean="0"/>
              <a:t> </a:t>
            </a:r>
            <a:r>
              <a:rPr lang="en-US" sz="1800" dirty="0" err="1" smtClean="0"/>
              <a:t>садр</a:t>
            </a:r>
            <a:r>
              <a:rPr lang="sr-Cyrl-RS" sz="1800" dirty="0" smtClean="0"/>
              <a:t>ж</a:t>
            </a:r>
            <a:r>
              <a:rPr lang="en-US" sz="1800" dirty="0" smtClean="0"/>
              <a:t>и </a:t>
            </a:r>
            <a:r>
              <a:rPr lang="en-US" sz="1800" dirty="0" err="1" smtClean="0"/>
              <a:t>хемијска</a:t>
            </a:r>
            <a:r>
              <a:rPr lang="en-US" sz="1800" dirty="0" smtClean="0"/>
              <a:t> </a:t>
            </a:r>
            <a:r>
              <a:rPr lang="en-US" sz="1800" dirty="0" err="1" smtClean="0"/>
              <a:t>једињења</a:t>
            </a:r>
            <a:r>
              <a:rPr lang="en-US" sz="1800" dirty="0" smtClean="0"/>
              <a:t> </a:t>
            </a:r>
            <a:r>
              <a:rPr lang="en-US" sz="1800" dirty="0" err="1" smtClean="0"/>
              <a:t>која</a:t>
            </a:r>
            <a:r>
              <a:rPr lang="en-US" sz="1800" dirty="0" smtClean="0"/>
              <a:t> </a:t>
            </a:r>
            <a:r>
              <a:rPr lang="en-US" sz="1800" dirty="0" err="1" smtClean="0"/>
              <a:t>су</a:t>
            </a:r>
            <a:r>
              <a:rPr lang="en-US" sz="1800" dirty="0" smtClean="0"/>
              <a:t> </a:t>
            </a:r>
            <a:r>
              <a:rPr lang="en-US" sz="1800" dirty="0" err="1" smtClean="0"/>
              <a:t>индикатори</a:t>
            </a:r>
            <a:r>
              <a:rPr lang="en-US" sz="1800" dirty="0" smtClean="0"/>
              <a:t> </a:t>
            </a:r>
            <a:r>
              <a:rPr lang="en-US" sz="1800" dirty="0" err="1" smtClean="0"/>
              <a:t>зага</a:t>
            </a:r>
            <a:r>
              <a:rPr lang="sr-Cyrl-CS" sz="1800" dirty="0" smtClean="0"/>
              <a:t>ђ</a:t>
            </a:r>
            <a:r>
              <a:rPr lang="en-US" sz="1800" dirty="0" err="1" smtClean="0"/>
              <a:t>ења</a:t>
            </a:r>
            <a:r>
              <a:rPr lang="en-US" sz="1800" dirty="0" smtClean="0"/>
              <a:t> и </a:t>
            </a:r>
            <a:r>
              <a:rPr lang="en-US" sz="1800" dirty="0" err="1" smtClean="0"/>
              <a:t>кварења</a:t>
            </a:r>
            <a:endParaRPr lang="en-US" sz="1800" dirty="0" smtClean="0"/>
          </a:p>
          <a:p>
            <a:pPr>
              <a:lnSpc>
                <a:spcPct val="80000"/>
              </a:lnSpc>
              <a:buFontTx/>
              <a:buNone/>
            </a:pPr>
            <a:endParaRPr lang="en-US" sz="1200" dirty="0" smtClean="0"/>
          </a:p>
          <a:p>
            <a:pPr>
              <a:lnSpc>
                <a:spcPct val="80000"/>
              </a:lnSpc>
            </a:pPr>
            <a:r>
              <a:rPr lang="en-US" sz="2400" b="1" dirty="0" err="1" smtClean="0"/>
              <a:t>Намирнице</a:t>
            </a:r>
            <a:r>
              <a:rPr lang="en-US" sz="2400" b="1" dirty="0" smtClean="0"/>
              <a:t> </a:t>
            </a:r>
            <a:r>
              <a:rPr lang="en-US" sz="2400" b="1" dirty="0" err="1" smtClean="0"/>
              <a:t>за</a:t>
            </a:r>
            <a:r>
              <a:rPr lang="en-US" sz="2400" b="1" dirty="0" smtClean="0"/>
              <a:t> </a:t>
            </a:r>
            <a:r>
              <a:rPr lang="en-US" sz="2400" b="1" dirty="0" err="1" smtClean="0"/>
              <a:t>анализу</a:t>
            </a:r>
            <a:r>
              <a:rPr lang="en-US" sz="2400" b="1" dirty="0" smtClean="0"/>
              <a:t> </a:t>
            </a:r>
            <a:r>
              <a:rPr lang="en-US" sz="2400" b="1" dirty="0" err="1" smtClean="0"/>
              <a:t>се</a:t>
            </a:r>
            <a:r>
              <a:rPr lang="en-US" sz="2400" b="1" dirty="0" smtClean="0"/>
              <a:t> </a:t>
            </a:r>
            <a:r>
              <a:rPr lang="en-US" sz="2400" b="1" dirty="0" err="1" smtClean="0"/>
              <a:t>узоркују</a:t>
            </a:r>
            <a:r>
              <a:rPr lang="en-US" sz="2400" b="1" dirty="0" smtClean="0"/>
              <a:t> </a:t>
            </a:r>
            <a:r>
              <a:rPr lang="en-US" sz="2400" b="1" dirty="0" err="1" smtClean="0"/>
              <a:t>из</a:t>
            </a:r>
            <a:r>
              <a:rPr lang="en-US" sz="2400" b="1" dirty="0" smtClean="0"/>
              <a:t>:</a:t>
            </a:r>
          </a:p>
          <a:p>
            <a:pPr lvl="1">
              <a:lnSpc>
                <a:spcPct val="80000"/>
              </a:lnSpc>
              <a:buFontTx/>
              <a:buNone/>
            </a:pPr>
            <a:r>
              <a:rPr lang="en-US" sz="2000" dirty="0" smtClean="0"/>
              <a:t>- </a:t>
            </a:r>
            <a:r>
              <a:rPr lang="en-US" sz="1800" dirty="0" err="1" smtClean="0"/>
              <a:t>Производње</a:t>
            </a:r>
            <a:endParaRPr lang="en-US" sz="1800" dirty="0" smtClean="0"/>
          </a:p>
          <a:p>
            <a:pPr lvl="1">
              <a:lnSpc>
                <a:spcPct val="80000"/>
              </a:lnSpc>
              <a:buFontTx/>
              <a:buNone/>
            </a:pPr>
            <a:r>
              <a:rPr lang="en-US" sz="1800" dirty="0" smtClean="0"/>
              <a:t>- </a:t>
            </a:r>
            <a:r>
              <a:rPr lang="en-US" sz="1800" dirty="0" err="1" smtClean="0"/>
              <a:t>Промета</a:t>
            </a:r>
            <a:endParaRPr lang="en-US" sz="1800" dirty="0" smtClean="0"/>
          </a:p>
          <a:p>
            <a:pPr lvl="1">
              <a:lnSpc>
                <a:spcPct val="80000"/>
              </a:lnSpc>
              <a:buFontTx/>
              <a:buNone/>
            </a:pPr>
            <a:r>
              <a:rPr lang="en-US" sz="1800" dirty="0" smtClean="0"/>
              <a:t>- </a:t>
            </a:r>
            <a:r>
              <a:rPr lang="en-US" sz="1800" dirty="0" err="1" smtClean="0"/>
              <a:t>Увоза</a:t>
            </a:r>
            <a:endParaRPr lang="en-US" sz="1800" dirty="0" smtClean="0"/>
          </a:p>
          <a:p>
            <a:pPr lvl="1">
              <a:lnSpc>
                <a:spcPct val="80000"/>
              </a:lnSpc>
            </a:pPr>
            <a:endParaRPr lang="en-US" sz="2000" dirty="0" smtClean="0"/>
          </a:p>
        </p:txBody>
      </p:sp>
    </p:spTree>
    <p:extLst>
      <p:ext uri="{BB962C8B-B14F-4D97-AF65-F5344CB8AC3E}">
        <p14:creationId xmlns:p14="http://schemas.microsoft.com/office/powerpoint/2010/main" xmlns="" val="260514297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71563"/>
          </a:xfrm>
        </p:spPr>
        <p:txBody>
          <a:bodyPr/>
          <a:lstStyle/>
          <a:p>
            <a:pPr eaLnBrk="1" hangingPunct="1">
              <a:defRPr/>
            </a:pPr>
            <a:r>
              <a:rPr lang="sr-Latn-CS" sz="3200" dirty="0" smtClean="0"/>
              <a:t>3.  </a:t>
            </a:r>
            <a:r>
              <a:rPr lang="sr-Cyrl-CS" sz="3200" dirty="0" smtClean="0"/>
              <a:t>Бактериолошки преглед меса</a:t>
            </a:r>
            <a:endParaRPr lang="sr-Latn-CS" sz="3200" dirty="0" smtClean="0"/>
          </a:p>
        </p:txBody>
      </p:sp>
      <p:sp>
        <p:nvSpPr>
          <p:cNvPr id="3" name="Content Placeholder 2"/>
          <p:cNvSpPr>
            <a:spLocks noGrp="1"/>
          </p:cNvSpPr>
          <p:nvPr>
            <p:ph idx="1"/>
          </p:nvPr>
        </p:nvSpPr>
        <p:spPr>
          <a:xfrm>
            <a:off x="0" y="785813"/>
            <a:ext cx="9144000" cy="5929312"/>
          </a:xfrm>
        </p:spPr>
        <p:txBody>
          <a:bodyPr/>
          <a:lstStyle/>
          <a:p>
            <a:pPr eaLnBrk="1" hangingPunct="1">
              <a:buFont typeface="Wingdings" pitchFamily="2" charset="2"/>
              <a:buNone/>
              <a:defRPr/>
            </a:pPr>
            <a:r>
              <a:rPr lang="sr-Cyrl-CS" sz="2800" dirty="0" smtClean="0"/>
              <a:t>→ Врши се:</a:t>
            </a:r>
          </a:p>
          <a:p>
            <a:pPr eaLnBrk="1" hangingPunct="1">
              <a:buFontTx/>
              <a:buChar char="-"/>
              <a:defRPr/>
            </a:pPr>
            <a:r>
              <a:rPr lang="sr-Cyrl-CS" sz="2800" dirty="0" smtClean="0"/>
              <a:t>Приликом редовне контроле у процесу производње</a:t>
            </a:r>
          </a:p>
          <a:p>
            <a:pPr eaLnBrk="1" hangingPunct="1">
              <a:buFontTx/>
              <a:buChar char="-"/>
              <a:defRPr/>
            </a:pPr>
            <a:r>
              <a:rPr lang="sr-Cyrl-CS" sz="2800" dirty="0" smtClean="0"/>
              <a:t>Код сумње на бактериолошку исправност</a:t>
            </a:r>
          </a:p>
          <a:p>
            <a:pPr eaLnBrk="1" hangingPunct="1">
              <a:buFontTx/>
              <a:buChar char="-"/>
              <a:defRPr/>
            </a:pPr>
            <a:r>
              <a:rPr lang="sr-Cyrl-CS" sz="2800" dirty="0" smtClean="0"/>
              <a:t>У случају тровања месом</a:t>
            </a:r>
          </a:p>
          <a:p>
            <a:pPr eaLnBrk="1" hangingPunct="1">
              <a:buFont typeface="Wingdings" pitchFamily="2" charset="2"/>
              <a:buNone/>
              <a:defRPr/>
            </a:pPr>
            <a:r>
              <a:rPr lang="sr-Cyrl-CS" sz="2800" dirty="0" smtClean="0"/>
              <a:t>→ Месо се засејава на одговарајућим хранљивим подлогама а затим после стајања у термостату врши се читање резултата односно идентификација бактерија.</a:t>
            </a:r>
          </a:p>
          <a:p>
            <a:pPr eaLnBrk="1" hangingPunct="1">
              <a:buFont typeface="Wingdings" pitchFamily="2" charset="2"/>
              <a:buNone/>
              <a:defRPr/>
            </a:pPr>
            <a:endParaRPr lang="sr-Latn-CS" sz="2800" dirty="0" smtClean="0"/>
          </a:p>
        </p:txBody>
      </p:sp>
    </p:spTree>
    <p:extLst>
      <p:ext uri="{BB962C8B-B14F-4D97-AF65-F5344CB8AC3E}">
        <p14:creationId xmlns:p14="http://schemas.microsoft.com/office/powerpoint/2010/main" xmlns="" val="195017355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0"/>
            <a:ext cx="8604250" cy="765175"/>
          </a:xfrm>
        </p:spPr>
        <p:txBody>
          <a:bodyPr/>
          <a:lstStyle/>
          <a:p>
            <a:pPr>
              <a:defRPr/>
            </a:pPr>
            <a:r>
              <a:rPr lang="sr-Cyrl-CS" sz="2800" b="1" smtClean="0"/>
              <a:t>ХИГИЈЕНСКИ ПРЕГЛЕД БРАШНА И ХЛЕБА</a:t>
            </a:r>
            <a:endParaRPr lang="sr-Latn-CS" sz="2800" b="1" smtClean="0"/>
          </a:p>
        </p:txBody>
      </p:sp>
      <p:sp>
        <p:nvSpPr>
          <p:cNvPr id="47107" name="Rectangle 3"/>
          <p:cNvSpPr>
            <a:spLocks noGrp="1" noChangeArrowheads="1"/>
          </p:cNvSpPr>
          <p:nvPr>
            <p:ph type="body" idx="1"/>
          </p:nvPr>
        </p:nvSpPr>
        <p:spPr>
          <a:xfrm>
            <a:off x="0" y="765175"/>
            <a:ext cx="8569325" cy="6092825"/>
          </a:xfrm>
          <a:noFill/>
          <a:extLst>
            <a:ext uri="{909E8E84-426E-40DD-AFC4-6F175D3DCCD1}">
              <a14:hiddenFill xmlns:a14="http://schemas.microsoft.com/office/drawing/2010/main" xmlns="">
                <a:solidFill>
                  <a:srgbClr val="FFFFFF"/>
                </a:solidFill>
              </a14:hiddenFill>
            </a:ext>
          </a:extLst>
        </p:spPr>
        <p:txBody>
          <a:bodyPr/>
          <a:lstStyle/>
          <a:p>
            <a:pPr marL="609600" indent="-609600">
              <a:buFont typeface="Wingdings" pitchFamily="2" charset="2"/>
              <a:buNone/>
            </a:pPr>
            <a:r>
              <a:rPr lang="sr-Cyrl-CS" sz="2800" smtClean="0">
                <a:effectLst/>
              </a:rPr>
              <a:t>Хигијенски преглед брашна састоји се  из:</a:t>
            </a:r>
          </a:p>
          <a:p>
            <a:pPr marL="609600" indent="-609600">
              <a:buFont typeface="Wingdings" pitchFamily="2" charset="2"/>
              <a:buAutoNum type="arabicPeriod"/>
            </a:pPr>
            <a:r>
              <a:rPr lang="sr-Cyrl-CS" sz="2800" smtClean="0">
                <a:effectLst/>
              </a:rPr>
              <a:t>ОРГАНОЛЕПТИЧКОГ ПРЕГЛЕДА</a:t>
            </a:r>
          </a:p>
          <a:p>
            <a:pPr marL="609600" indent="-609600">
              <a:buFont typeface="Wingdings" pitchFamily="2" charset="2"/>
              <a:buAutoNum type="arabicPeriod"/>
            </a:pPr>
            <a:r>
              <a:rPr lang="sr-Cyrl-CS" sz="2800" smtClean="0">
                <a:effectLst/>
              </a:rPr>
              <a:t>ОДРЕЂИВАЊА СТЕПЕНА КИСЕЛОСТИ</a:t>
            </a:r>
          </a:p>
          <a:p>
            <a:pPr marL="609600" indent="-609600">
              <a:buFont typeface="Wingdings" pitchFamily="2" charset="2"/>
              <a:buAutoNum type="arabicPeriod"/>
            </a:pPr>
            <a:r>
              <a:rPr lang="sr-Cyrl-CS" sz="2800" smtClean="0">
                <a:effectLst/>
              </a:rPr>
              <a:t>ОДРЕЂИВАЊА ФАЛСИФИКАТА и др. ШТЕТНИХ САСТОЈАКА</a:t>
            </a:r>
          </a:p>
          <a:p>
            <a:pPr marL="609600" indent="-609600">
              <a:buFont typeface="Wingdings" pitchFamily="2" charset="2"/>
              <a:buNone/>
            </a:pPr>
            <a:r>
              <a:rPr lang="sr-Cyrl-CS" sz="2800" smtClean="0">
                <a:effectLst/>
              </a:rPr>
              <a:t>      Од степена мељаве, тј. на основу количине пепела прерачунато на суву материју, зависи тип брашна, а тиме и њихова биолошка вредност. </a:t>
            </a:r>
          </a:p>
          <a:p>
            <a:pPr marL="609600" indent="-609600">
              <a:buFont typeface="Wingdings" pitchFamily="2" charset="2"/>
              <a:buNone/>
            </a:pPr>
            <a:r>
              <a:rPr lang="sr-Cyrl-CS" sz="2800" smtClean="0">
                <a:effectLst/>
              </a:rPr>
              <a:t>Нпр. сасвим бело брашно има мању биолошку вредност од црног, јер садржи мање беланчевина, минералних материја и витамина због уклањања спољног алеуронског слоја, ендосперма клице и перикарпа приликом мељаве.</a:t>
            </a:r>
            <a:endParaRPr lang="sr-Latn-CS" sz="2800" smtClean="0">
              <a:effectLst/>
            </a:endParaRPr>
          </a:p>
        </p:txBody>
      </p:sp>
    </p:spTree>
    <p:extLst>
      <p:ext uri="{BB962C8B-B14F-4D97-AF65-F5344CB8AC3E}">
        <p14:creationId xmlns:p14="http://schemas.microsoft.com/office/powerpoint/2010/main" xmlns="" val="151060443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0"/>
            <a:ext cx="8675688" cy="549275"/>
          </a:xfrm>
          <a:noFill/>
          <a:extLst>
            <a:ext uri="{909E8E84-426E-40DD-AFC4-6F175D3DCCD1}">
              <a14:hiddenFill xmlns:a14="http://schemas.microsoft.com/office/drawing/2010/main" xmlns="">
                <a:solidFill>
                  <a:srgbClr val="FFFFFF"/>
                </a:solidFill>
              </a14:hiddenFill>
            </a:ext>
          </a:extLst>
        </p:spPr>
        <p:txBody>
          <a:bodyPr>
            <a:normAutofit fontScale="90000"/>
          </a:bodyPr>
          <a:lstStyle/>
          <a:p>
            <a:r>
              <a:rPr lang="sr-Cyrl-CS" sz="3200" smtClean="0">
                <a:effectLst/>
              </a:rPr>
              <a:t>1. ОРГАНОЛЕПТИЧКИ ПРЕГЛЕД</a:t>
            </a:r>
            <a:endParaRPr lang="sr-Latn-CS" sz="3200" smtClean="0">
              <a:effectLst/>
            </a:endParaRPr>
          </a:p>
        </p:txBody>
      </p:sp>
      <p:sp>
        <p:nvSpPr>
          <p:cNvPr id="72707" name="Rectangle 3"/>
          <p:cNvSpPr>
            <a:spLocks noGrp="1" noChangeArrowheads="1"/>
          </p:cNvSpPr>
          <p:nvPr>
            <p:ph type="body" idx="1"/>
          </p:nvPr>
        </p:nvSpPr>
        <p:spPr>
          <a:xfrm>
            <a:off x="0" y="549275"/>
            <a:ext cx="8458200" cy="6308725"/>
          </a:xfrm>
          <a:ln w="9525"/>
        </p:spPr>
        <p:txBody>
          <a:bodyPr/>
          <a:lstStyle/>
          <a:p>
            <a:pPr>
              <a:lnSpc>
                <a:spcPct val="90000"/>
              </a:lnSpc>
              <a:buFont typeface="Wingdings" pitchFamily="2" charset="2"/>
              <a:buNone/>
              <a:defRPr/>
            </a:pPr>
            <a:r>
              <a:rPr lang="sr-Cyrl-CS" sz="2400" dirty="0" smtClean="0">
                <a:effectLst/>
              </a:rPr>
              <a:t>Органолептичким прегледом утврђујемо: изглед, боју, мирис, укус и садржај влаге.</a:t>
            </a:r>
          </a:p>
          <a:p>
            <a:pPr>
              <a:lnSpc>
                <a:spcPct val="90000"/>
              </a:lnSpc>
              <a:buFontTx/>
              <a:buChar char="-"/>
              <a:defRPr/>
            </a:pPr>
            <a:r>
              <a:rPr lang="sr-Cyrl-CS" sz="2400" dirty="0" smtClean="0">
                <a:effectLst/>
              </a:rPr>
              <a:t>- Спољашњим </a:t>
            </a:r>
            <a:r>
              <a:rPr lang="sr-Cyrl-CS" sz="2400" b="1" dirty="0" smtClean="0">
                <a:effectLst/>
              </a:rPr>
              <a:t>ПОСМАТРАЊЕМ </a:t>
            </a:r>
            <a:r>
              <a:rPr lang="sr-Cyrl-CS" sz="2400" dirty="0" smtClean="0">
                <a:effectLst/>
              </a:rPr>
              <a:t>утврђујемо да ли је брашно загађено уродицама, инсектима, изметом животиња и другом нечистоћом.</a:t>
            </a:r>
          </a:p>
          <a:p>
            <a:pPr>
              <a:lnSpc>
                <a:spcPct val="90000"/>
              </a:lnSpc>
              <a:buFontTx/>
              <a:buChar char="-"/>
              <a:defRPr/>
            </a:pPr>
            <a:r>
              <a:rPr lang="sr-Cyrl-CS" sz="2400" b="1" dirty="0" smtClean="0">
                <a:effectLst/>
              </a:rPr>
              <a:t>БОЈА</a:t>
            </a:r>
            <a:endParaRPr lang="sr-Cyrl-CS" sz="2400" dirty="0" smtClean="0">
              <a:effectLst/>
            </a:endParaRPr>
          </a:p>
          <a:p>
            <a:pPr>
              <a:lnSpc>
                <a:spcPct val="90000"/>
              </a:lnSpc>
              <a:buFontTx/>
              <a:buChar char="-"/>
              <a:defRPr/>
            </a:pPr>
            <a:r>
              <a:rPr lang="sr-Cyrl-CS" sz="2400" b="1" dirty="0" smtClean="0"/>
              <a:t>МИРИС</a:t>
            </a:r>
          </a:p>
          <a:p>
            <a:pPr>
              <a:lnSpc>
                <a:spcPct val="90000"/>
              </a:lnSpc>
              <a:buFontTx/>
              <a:buChar char="-"/>
              <a:defRPr/>
            </a:pPr>
            <a:r>
              <a:rPr lang="sr-Cyrl-RS" sz="2400" b="1" dirty="0" smtClean="0">
                <a:effectLst/>
              </a:rPr>
              <a:t>УКУС</a:t>
            </a:r>
          </a:p>
          <a:p>
            <a:pPr>
              <a:lnSpc>
                <a:spcPct val="90000"/>
              </a:lnSpc>
              <a:buFontTx/>
              <a:buChar char="-"/>
              <a:defRPr/>
            </a:pPr>
            <a:r>
              <a:rPr lang="sr-Cyrl-RS" sz="2400" b="1" dirty="0" smtClean="0">
                <a:effectLst/>
              </a:rPr>
              <a:t>ВЛАГА до 14%</a:t>
            </a:r>
            <a:endParaRPr lang="sr-Cyrl-CS" sz="2400" b="1" dirty="0" smtClean="0">
              <a:effectLst/>
            </a:endParaRPr>
          </a:p>
        </p:txBody>
      </p:sp>
    </p:spTree>
    <p:extLst>
      <p:ext uri="{BB962C8B-B14F-4D97-AF65-F5344CB8AC3E}">
        <p14:creationId xmlns:p14="http://schemas.microsoft.com/office/powerpoint/2010/main" xmlns="" val="415207882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0"/>
            <a:ext cx="9144000" cy="692150"/>
          </a:xfrm>
        </p:spPr>
        <p:txBody>
          <a:bodyPr/>
          <a:lstStyle/>
          <a:p>
            <a:pPr algn="l">
              <a:defRPr/>
            </a:pPr>
            <a:r>
              <a:rPr lang="sr-Cyrl-CS" sz="3200" dirty="0" smtClean="0">
                <a:effectLst/>
              </a:rPr>
              <a:t>2. </a:t>
            </a:r>
            <a:r>
              <a:rPr lang="sr-Cyrl-CS" sz="3200" b="1" dirty="0" smtClean="0"/>
              <a:t>СТЕПЕН КИСЕЛОСТИ</a:t>
            </a:r>
            <a:endParaRPr lang="sr-Latn-CS" sz="3200" b="1" dirty="0" smtClean="0"/>
          </a:p>
        </p:txBody>
      </p:sp>
      <p:sp>
        <p:nvSpPr>
          <p:cNvPr id="76803" name="Rectangle 3"/>
          <p:cNvSpPr>
            <a:spLocks noGrp="1" noChangeArrowheads="1"/>
          </p:cNvSpPr>
          <p:nvPr>
            <p:ph type="body" idx="1"/>
          </p:nvPr>
        </p:nvSpPr>
        <p:spPr>
          <a:xfrm>
            <a:off x="0" y="692150"/>
            <a:ext cx="9144000" cy="6165850"/>
          </a:xfrm>
          <a:ln w="9525"/>
        </p:spPr>
        <p:txBody>
          <a:bodyPr/>
          <a:lstStyle/>
          <a:p>
            <a:pPr>
              <a:lnSpc>
                <a:spcPct val="90000"/>
              </a:lnSpc>
              <a:buFontTx/>
              <a:buChar char="-"/>
              <a:defRPr/>
            </a:pPr>
            <a:endParaRPr lang="sr-Cyrl-CS" sz="2400" b="1" i="1" u="sng" dirty="0" smtClean="0"/>
          </a:p>
          <a:p>
            <a:pPr>
              <a:lnSpc>
                <a:spcPct val="90000"/>
              </a:lnSpc>
              <a:buFontTx/>
              <a:buChar char="-"/>
              <a:defRPr/>
            </a:pPr>
            <a:endParaRPr lang="sr-Cyrl-CS" sz="2400" b="1" i="1" u="sng" dirty="0" smtClean="0"/>
          </a:p>
          <a:p>
            <a:pPr>
              <a:lnSpc>
                <a:spcPct val="90000"/>
              </a:lnSpc>
              <a:buFontTx/>
              <a:buChar char="-"/>
              <a:defRPr/>
            </a:pPr>
            <a:endParaRPr lang="sr-Cyrl-CS" sz="2400" b="1" i="1" u="sng" dirty="0" smtClean="0"/>
          </a:p>
          <a:p>
            <a:pPr>
              <a:lnSpc>
                <a:spcPct val="90000"/>
              </a:lnSpc>
              <a:buFontTx/>
              <a:buChar char="-"/>
              <a:defRPr/>
            </a:pPr>
            <a:r>
              <a:rPr lang="sr-Cyrl-CS" sz="2400" b="1" i="1" u="sng" dirty="0" smtClean="0"/>
              <a:t>Киселински степен</a:t>
            </a:r>
            <a:r>
              <a:rPr lang="sr-Cyrl-CS" sz="2400" dirty="0" smtClean="0">
                <a:effectLst/>
              </a:rPr>
              <a:t> за бело брашно и гриз треба да буде до 3,5</a:t>
            </a:r>
            <a:r>
              <a:rPr lang="sr-Cyrl-CS" sz="2400" dirty="0" smtClean="0">
                <a:effectLst/>
                <a:cs typeface="Times New Roman" pitchFamily="18" charset="0"/>
              </a:rPr>
              <a:t>˚</a:t>
            </a:r>
            <a:r>
              <a:rPr lang="sr-Cyrl-CS" sz="2400" dirty="0" smtClean="0">
                <a:effectLst/>
              </a:rPr>
              <a:t>; за хлебно брашно до 4,5</a:t>
            </a:r>
            <a:r>
              <a:rPr lang="sr-Cyrl-CS" sz="2400" dirty="0" smtClean="0">
                <a:effectLst/>
                <a:cs typeface="Times New Roman" pitchFamily="18" charset="0"/>
              </a:rPr>
              <a:t>˚</a:t>
            </a:r>
            <a:r>
              <a:rPr lang="sr-Cyrl-CS" sz="2400" dirty="0" smtClean="0">
                <a:effectLst/>
              </a:rPr>
              <a:t>; црно брашно до 8</a:t>
            </a:r>
            <a:r>
              <a:rPr lang="sr-Cyrl-CS" sz="2400" dirty="0" smtClean="0">
                <a:effectLst/>
                <a:cs typeface="Times New Roman" pitchFamily="18" charset="0"/>
              </a:rPr>
              <a:t>˚</a:t>
            </a:r>
            <a:r>
              <a:rPr lang="sr-Cyrl-CS" sz="2400" dirty="0" smtClean="0">
                <a:effectLst/>
              </a:rPr>
              <a:t> и ражено до 10</a:t>
            </a:r>
            <a:r>
              <a:rPr lang="sr-Cyrl-CS" sz="2400" dirty="0" smtClean="0">
                <a:effectLst/>
                <a:cs typeface="Times New Roman" pitchFamily="18" charset="0"/>
              </a:rPr>
              <a:t>˚</a:t>
            </a:r>
            <a:r>
              <a:rPr lang="sr-Cyrl-CS" sz="2400" dirty="0" smtClean="0">
                <a:effectLst/>
              </a:rPr>
              <a:t>.</a:t>
            </a:r>
            <a:endParaRPr lang="sr-Latn-CS" sz="2400" dirty="0" smtClean="0">
              <a:effectLst/>
            </a:endParaRPr>
          </a:p>
        </p:txBody>
      </p:sp>
    </p:spTree>
    <p:extLst>
      <p:ext uri="{BB962C8B-B14F-4D97-AF65-F5344CB8AC3E}">
        <p14:creationId xmlns:p14="http://schemas.microsoft.com/office/powerpoint/2010/main" xmlns="" val="229336762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0"/>
            <a:ext cx="9144000" cy="620713"/>
          </a:xfrm>
          <a:noFill/>
          <a:extLst>
            <a:ext uri="{909E8E84-426E-40DD-AFC4-6F175D3DCCD1}">
              <a14:hiddenFill xmlns:a14="http://schemas.microsoft.com/office/drawing/2010/main" xmlns="">
                <a:solidFill>
                  <a:srgbClr val="FFFFFF"/>
                </a:solidFill>
              </a14:hiddenFill>
            </a:ext>
          </a:extLst>
        </p:spPr>
        <p:txBody>
          <a:bodyPr/>
          <a:lstStyle/>
          <a:p>
            <a:r>
              <a:rPr lang="sr-Latn-CS" sz="3200" smtClean="0">
                <a:effectLst/>
              </a:rPr>
              <a:t>3. </a:t>
            </a:r>
            <a:r>
              <a:rPr lang="sr-Cyrl-CS" sz="3200" smtClean="0">
                <a:effectLst/>
              </a:rPr>
              <a:t>ОДРЕЂИВАЊЕ ФАЛСИФИКАТА</a:t>
            </a:r>
            <a:endParaRPr lang="sr-Latn-CS" sz="3200" smtClean="0">
              <a:effectLst/>
            </a:endParaRPr>
          </a:p>
        </p:txBody>
      </p:sp>
      <p:sp>
        <p:nvSpPr>
          <p:cNvPr id="50179" name="Rectangle 3"/>
          <p:cNvSpPr>
            <a:spLocks noGrp="1" noChangeArrowheads="1"/>
          </p:cNvSpPr>
          <p:nvPr>
            <p:ph type="body" idx="1"/>
          </p:nvPr>
        </p:nvSpPr>
        <p:spPr>
          <a:xfrm>
            <a:off x="0" y="549275"/>
            <a:ext cx="9144000" cy="6308725"/>
          </a:xfrm>
          <a:noFill/>
          <a:extLst>
            <a:ext uri="{909E8E84-426E-40DD-AFC4-6F175D3DCCD1}">
              <a14:hiddenFill xmlns:a14="http://schemas.microsoft.com/office/drawing/2010/main" xmlns="">
                <a:solidFill>
                  <a:srgbClr val="FFFFFF"/>
                </a:solidFill>
              </a14:hiddenFill>
            </a:ext>
          </a:extLst>
        </p:spPr>
        <p:txBody>
          <a:bodyPr/>
          <a:lstStyle/>
          <a:p>
            <a:pPr>
              <a:buFont typeface="Wingdings" pitchFamily="2" charset="2"/>
              <a:buNone/>
            </a:pPr>
            <a:r>
              <a:rPr lang="sr-Cyrl-CS" sz="2400" smtClean="0">
                <a:effectLst/>
              </a:rPr>
              <a:t>    Брашно може бити механички загађено песком, земљом и другим неорганским материјама, инсектима, уродицом, главницом, кукољом итд.</a:t>
            </a:r>
          </a:p>
          <a:p>
            <a:pPr>
              <a:buFontTx/>
              <a:buChar char="-"/>
            </a:pPr>
            <a:r>
              <a:rPr lang="sr-Cyrl-CS" sz="2400" smtClean="0">
                <a:effectLst/>
              </a:rPr>
              <a:t>ПЕСАК – може се доказати при жвакању тако што се осећа шкрипање под зубима, као и одговарајућим квалитативним и квантитавним методама. Брашно може да садржи највише                    0,2% песка.</a:t>
            </a:r>
          </a:p>
          <a:p>
            <a:pPr>
              <a:buFontTx/>
              <a:buChar char="-"/>
            </a:pPr>
            <a:r>
              <a:rPr lang="sr-Cyrl-CS" sz="2400" smtClean="0">
                <a:effectLst/>
              </a:rPr>
              <a:t>ПЕПЕО – одеређивање пепела служи нам да би одредили тип брашна, односно присуство страних минералних материја. Одређивање се врши жарењем на високој температури све док пепео не п</a:t>
            </a:r>
            <a:r>
              <a:rPr lang="en-US" sz="2400" smtClean="0">
                <a:effectLst/>
              </a:rPr>
              <a:t>oc</a:t>
            </a:r>
            <a:r>
              <a:rPr lang="sr-Cyrl-CS" sz="2400" smtClean="0">
                <a:effectLst/>
              </a:rPr>
              <a:t>тане потпуно бео односно сив.</a:t>
            </a:r>
          </a:p>
          <a:p>
            <a:pPr>
              <a:buFontTx/>
              <a:buChar char="-"/>
            </a:pPr>
            <a:r>
              <a:rPr lang="sr-Cyrl-CS" sz="2400" smtClean="0">
                <a:effectLst/>
              </a:rPr>
              <a:t>КУКОЉ, УРОДИЦЕ, ЉУЉ, ГЛАВНИЦА итд. врши се одговарајућим хемијским реакцијама, с тим што њихову проверу можемо извршити и микроскопским прегледом којим испитујемо скробна зрна и састојке м</a:t>
            </a:r>
            <a:r>
              <a:rPr lang="en-US" sz="2400" smtClean="0">
                <a:effectLst/>
              </a:rPr>
              <a:t>e</a:t>
            </a:r>
            <a:r>
              <a:rPr lang="sr-Cyrl-CS" sz="2400" smtClean="0">
                <a:effectLst/>
              </a:rPr>
              <a:t>киња.</a:t>
            </a:r>
            <a:endParaRPr lang="sr-Latn-CS" sz="2400" smtClean="0">
              <a:effectLst/>
            </a:endParaRPr>
          </a:p>
        </p:txBody>
      </p:sp>
    </p:spTree>
    <p:extLst>
      <p:ext uri="{BB962C8B-B14F-4D97-AF65-F5344CB8AC3E}">
        <p14:creationId xmlns:p14="http://schemas.microsoft.com/office/powerpoint/2010/main" xmlns="" val="184328654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0" y="0"/>
            <a:ext cx="9144000" cy="549275"/>
          </a:xfrm>
        </p:spPr>
        <p:txBody>
          <a:bodyPr>
            <a:normAutofit fontScale="90000"/>
          </a:bodyPr>
          <a:lstStyle/>
          <a:p>
            <a:pPr>
              <a:defRPr/>
            </a:pPr>
            <a:r>
              <a:rPr lang="sr-Cyrl-CS" sz="3200" b="1" smtClean="0"/>
              <a:t>ХИГИЈЕНСКИ ПРЕГЛЕД ХЛЕБА</a:t>
            </a:r>
            <a:endParaRPr lang="sr-Latn-CS" sz="3200" b="1" smtClean="0"/>
          </a:p>
        </p:txBody>
      </p:sp>
      <p:sp>
        <p:nvSpPr>
          <p:cNvPr id="51203" name="Rectangle 3"/>
          <p:cNvSpPr>
            <a:spLocks noGrp="1" noChangeArrowheads="1"/>
          </p:cNvSpPr>
          <p:nvPr>
            <p:ph type="body" idx="1"/>
          </p:nvPr>
        </p:nvSpPr>
        <p:spPr>
          <a:xfrm>
            <a:off x="0" y="549275"/>
            <a:ext cx="9144000" cy="6308725"/>
          </a:xfrm>
          <a:noFill/>
          <a:extLst>
            <a:ext uri="{909E8E84-426E-40DD-AFC4-6F175D3DCCD1}">
              <a14:hiddenFill xmlns:a14="http://schemas.microsoft.com/office/drawing/2010/main" xmlns="">
                <a:solidFill>
                  <a:srgbClr val="FFFFFF"/>
                </a:solidFill>
              </a14:hiddenFill>
            </a:ext>
          </a:extLst>
        </p:spPr>
        <p:txBody>
          <a:bodyPr/>
          <a:lstStyle/>
          <a:p>
            <a:pPr marL="609600" indent="-609600">
              <a:buFont typeface="Wingdings" pitchFamily="2" charset="2"/>
              <a:buNone/>
            </a:pPr>
            <a:endParaRPr lang="sr-Cyrl-CS" sz="2400" smtClean="0">
              <a:effectLst/>
            </a:endParaRPr>
          </a:p>
          <a:p>
            <a:pPr marL="609600" indent="-609600"/>
            <a:r>
              <a:rPr lang="sr-Cyrl-CS" sz="2800" smtClean="0">
                <a:effectLst/>
              </a:rPr>
              <a:t>ОРГАНОЛЕПТИЧКИ ПРЕГЛЕД</a:t>
            </a:r>
          </a:p>
          <a:p>
            <a:pPr marL="609600" indent="-609600"/>
            <a:r>
              <a:rPr lang="sr-Cyrl-CS" sz="2800" smtClean="0">
                <a:effectLst/>
              </a:rPr>
              <a:t>ОДРЕЂИВАЊЕ СТЕПЕНА КИСЕЛОСТИ</a:t>
            </a:r>
          </a:p>
          <a:p>
            <a:pPr marL="609600" indent="-609600"/>
            <a:r>
              <a:rPr lang="sr-Cyrl-CS" sz="2800" smtClean="0">
                <a:effectLst/>
              </a:rPr>
              <a:t>ОДРЕЂИВАЊЕ ОСТАЛИХ САСТОЈАКА</a:t>
            </a:r>
          </a:p>
          <a:p>
            <a:pPr marL="609600" indent="-609600">
              <a:buFont typeface="Wingdings" pitchFamily="2" charset="2"/>
              <a:buNone/>
            </a:pPr>
            <a:r>
              <a:rPr lang="sr-Cyrl-CS" sz="2800" smtClean="0">
                <a:effectLst/>
              </a:rPr>
              <a:t>        </a:t>
            </a:r>
          </a:p>
          <a:p>
            <a:pPr marL="609600" indent="-609600">
              <a:buFont typeface="Wingdings" pitchFamily="2" charset="2"/>
              <a:buNone/>
            </a:pPr>
            <a:r>
              <a:rPr lang="sr-Cyrl-CS" sz="2800" smtClean="0">
                <a:effectLst/>
              </a:rPr>
              <a:t>	Квалитет хлеба зависи од квалитета брашна, техничког процеса производње и начина чувања хлеба. С обзиром да постоји брашно различитог степена мељаве, то имамо бели, полубели и црни хлеб који се међусобно разликују по свом хранљивом саставу.</a:t>
            </a:r>
            <a:endParaRPr lang="sr-Latn-CS" sz="2800" smtClean="0">
              <a:effectLst/>
            </a:endParaRPr>
          </a:p>
        </p:txBody>
      </p:sp>
    </p:spTree>
    <p:extLst>
      <p:ext uri="{BB962C8B-B14F-4D97-AF65-F5344CB8AC3E}">
        <p14:creationId xmlns:p14="http://schemas.microsoft.com/office/powerpoint/2010/main" xmlns="" val="233960284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0" y="0"/>
            <a:ext cx="9144000" cy="652463"/>
          </a:xfrm>
        </p:spPr>
        <p:txBody>
          <a:bodyPr/>
          <a:lstStyle/>
          <a:p>
            <a:pPr>
              <a:defRPr/>
            </a:pPr>
            <a:r>
              <a:rPr lang="sr-Cyrl-CS" sz="2800" b="1" i="1" smtClean="0"/>
              <a:t>2. ОДРЕЂИВАЊЕ СТЕПЕНА КИСЕЛОСТИ ХЛЕБА</a:t>
            </a:r>
            <a:endParaRPr lang="sr-Latn-CS" sz="2800" b="1" i="1" smtClean="0"/>
          </a:p>
        </p:txBody>
      </p:sp>
      <p:sp>
        <p:nvSpPr>
          <p:cNvPr id="80899" name="Rectangle 3"/>
          <p:cNvSpPr>
            <a:spLocks noGrp="1" noChangeArrowheads="1"/>
          </p:cNvSpPr>
          <p:nvPr>
            <p:ph type="body" idx="1"/>
          </p:nvPr>
        </p:nvSpPr>
        <p:spPr>
          <a:xfrm>
            <a:off x="0" y="692150"/>
            <a:ext cx="9144000" cy="6165850"/>
          </a:xfrm>
          <a:ln w="9525"/>
        </p:spPr>
        <p:txBody>
          <a:bodyPr/>
          <a:lstStyle/>
          <a:p>
            <a:pPr>
              <a:buFont typeface="Wingdings" pitchFamily="2" charset="2"/>
              <a:buNone/>
              <a:defRPr/>
            </a:pPr>
            <a:endParaRPr lang="sr-Cyrl-CS" sz="2400" dirty="0" smtClean="0">
              <a:effectLst/>
            </a:endParaRPr>
          </a:p>
          <a:p>
            <a:pPr>
              <a:buFontTx/>
              <a:buChar char="-"/>
              <a:defRPr/>
            </a:pPr>
            <a:r>
              <a:rPr lang="sr-Cyrl-CS" sz="2800" b="1" dirty="0" smtClean="0"/>
              <a:t>КИСЕЛИНСКИ СТЕПЕН</a:t>
            </a:r>
            <a:r>
              <a:rPr lang="sr-Cyrl-CS" sz="2800" dirty="0" smtClean="0">
                <a:effectLst/>
              </a:rPr>
              <a:t> треба да се креће:</a:t>
            </a:r>
          </a:p>
          <a:p>
            <a:pPr>
              <a:buFontTx/>
              <a:buNone/>
              <a:defRPr/>
            </a:pPr>
            <a:r>
              <a:rPr lang="sr-Cyrl-CS" sz="2800" dirty="0" smtClean="0">
                <a:effectLst/>
              </a:rPr>
              <a:t> 	</a:t>
            </a:r>
            <a:r>
              <a:rPr lang="sr-Cyrl-CS" sz="2800" dirty="0" smtClean="0">
                <a:effectLst/>
                <a:sym typeface="Symbol" pitchFamily="18" charset="2"/>
              </a:rPr>
              <a:t> </a:t>
            </a:r>
            <a:r>
              <a:rPr lang="sr-Cyrl-CS" sz="2800" dirty="0" smtClean="0">
                <a:effectLst/>
              </a:rPr>
              <a:t>2 - 6</a:t>
            </a:r>
            <a:r>
              <a:rPr lang="sr-Cyrl-CS" sz="2800" dirty="0" smtClean="0">
                <a:effectLst/>
                <a:cs typeface="Times New Roman" pitchFamily="18" charset="0"/>
              </a:rPr>
              <a:t>˚</a:t>
            </a:r>
            <a:r>
              <a:rPr lang="sr-Cyrl-CS" sz="2800" dirty="0" smtClean="0">
                <a:effectLst/>
              </a:rPr>
              <a:t> за пшенични и </a:t>
            </a:r>
          </a:p>
          <a:p>
            <a:pPr>
              <a:buFontTx/>
              <a:buNone/>
              <a:defRPr/>
            </a:pPr>
            <a:r>
              <a:rPr lang="sr-Cyrl-CS" sz="2800" dirty="0" smtClean="0">
                <a:effectLst/>
              </a:rPr>
              <a:t>	</a:t>
            </a:r>
            <a:r>
              <a:rPr lang="sr-Cyrl-CS" sz="2800" dirty="0" smtClean="0">
                <a:effectLst/>
                <a:sym typeface="Symbol" pitchFamily="18" charset="2"/>
              </a:rPr>
              <a:t> </a:t>
            </a:r>
            <a:r>
              <a:rPr lang="sr-Cyrl-CS" sz="2800" dirty="0" smtClean="0">
                <a:effectLst/>
              </a:rPr>
              <a:t>6 - 12</a:t>
            </a:r>
            <a:r>
              <a:rPr lang="sr-Cyrl-CS" sz="2800" dirty="0" smtClean="0">
                <a:effectLst/>
                <a:cs typeface="Times New Roman" pitchFamily="18" charset="0"/>
              </a:rPr>
              <a:t>˚</a:t>
            </a:r>
            <a:r>
              <a:rPr lang="sr-Cyrl-CS" sz="2800" dirty="0" smtClean="0">
                <a:effectLst/>
              </a:rPr>
              <a:t> за ражени хлеб.</a:t>
            </a:r>
          </a:p>
          <a:p>
            <a:pPr>
              <a:buFontTx/>
              <a:buNone/>
              <a:defRPr/>
            </a:pPr>
            <a:endParaRPr lang="sr-Cyrl-CS" sz="2800" dirty="0" smtClean="0">
              <a:effectLst/>
              <a:latin typeface="Verdana" pitchFamily="34" charset="0"/>
            </a:endParaRPr>
          </a:p>
        </p:txBody>
      </p:sp>
    </p:spTree>
    <p:extLst>
      <p:ext uri="{BB962C8B-B14F-4D97-AF65-F5344CB8AC3E}">
        <p14:creationId xmlns:p14="http://schemas.microsoft.com/office/powerpoint/2010/main" xmlns="" val="255417326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0" y="0"/>
            <a:ext cx="9144000" cy="620713"/>
          </a:xfrm>
          <a:noFill/>
          <a:extLst>
            <a:ext uri="{909E8E84-426E-40DD-AFC4-6F175D3DCCD1}">
              <a14:hiddenFill xmlns:a14="http://schemas.microsoft.com/office/drawing/2010/main" xmlns="">
                <a:solidFill>
                  <a:srgbClr val="FFFFFF"/>
                </a:solidFill>
              </a14:hiddenFill>
            </a:ext>
          </a:extLst>
        </p:spPr>
        <p:txBody>
          <a:bodyPr/>
          <a:lstStyle/>
          <a:p>
            <a:r>
              <a:rPr lang="sr-Cyrl-CS" sz="3200" smtClean="0">
                <a:effectLst/>
              </a:rPr>
              <a:t>БАКТЕРИОЛОШКИ ПРЕГЛЕД</a:t>
            </a:r>
            <a:endParaRPr lang="sr-Latn-CS" sz="3200" smtClean="0">
              <a:effectLst/>
            </a:endParaRPr>
          </a:p>
        </p:txBody>
      </p:sp>
      <p:sp>
        <p:nvSpPr>
          <p:cNvPr id="53251" name="Rectangle 3"/>
          <p:cNvSpPr>
            <a:spLocks noGrp="1" noChangeArrowheads="1"/>
          </p:cNvSpPr>
          <p:nvPr>
            <p:ph type="body" idx="1"/>
          </p:nvPr>
        </p:nvSpPr>
        <p:spPr>
          <a:xfrm>
            <a:off x="0" y="549275"/>
            <a:ext cx="9144000" cy="6308725"/>
          </a:xfrm>
          <a:noFill/>
          <a:extLst>
            <a:ext uri="{909E8E84-426E-40DD-AFC4-6F175D3DCCD1}">
              <a14:hiddenFill xmlns:a14="http://schemas.microsoft.com/office/drawing/2010/main" xmlns="">
                <a:solidFill>
                  <a:srgbClr val="FFFFFF"/>
                </a:solidFill>
              </a14:hiddenFill>
            </a:ext>
          </a:extLst>
        </p:spPr>
        <p:txBody>
          <a:bodyPr/>
          <a:lstStyle/>
          <a:p>
            <a:pPr>
              <a:buFontTx/>
              <a:buChar char="-"/>
            </a:pPr>
            <a:endParaRPr lang="sr-Latn-CS" sz="2800" dirty="0" smtClean="0">
              <a:effectLst/>
            </a:endParaRPr>
          </a:p>
          <a:p>
            <a:pPr>
              <a:buFontTx/>
              <a:buChar char="-"/>
            </a:pPr>
            <a:r>
              <a:rPr lang="sr-Cyrl-CS" sz="2800" dirty="0" smtClean="0">
                <a:effectLst/>
              </a:rPr>
              <a:t>Из производње - редовни прегледи и код сумње на загађеност</a:t>
            </a:r>
          </a:p>
          <a:p>
            <a:pPr>
              <a:buFontTx/>
              <a:buChar char="-"/>
            </a:pPr>
            <a:r>
              <a:rPr lang="sr-Cyrl-CS" sz="2800" dirty="0" smtClean="0">
                <a:effectLst/>
              </a:rPr>
              <a:t>Из промета - редовни прегледи и код сумње на загађеност</a:t>
            </a:r>
          </a:p>
          <a:p>
            <a:pPr>
              <a:buFontTx/>
              <a:buChar char="-"/>
            </a:pPr>
            <a:endParaRPr lang="sr-Cyrl-CS" sz="2800" dirty="0"/>
          </a:p>
          <a:p>
            <a:pPr>
              <a:buFontTx/>
              <a:buChar char="-"/>
            </a:pPr>
            <a:endParaRPr lang="sr-Cyrl-CS" sz="2800" dirty="0" smtClean="0"/>
          </a:p>
          <a:p>
            <a:pPr>
              <a:buFontTx/>
              <a:buChar char="-"/>
            </a:pPr>
            <a:r>
              <a:rPr lang="en-US" sz="2800" dirty="0" err="1" smtClean="0"/>
              <a:t>Enterobacteriaceae</a:t>
            </a:r>
            <a:endParaRPr lang="sr-Cyrl-RS" sz="2800" dirty="0" smtClean="0"/>
          </a:p>
          <a:p>
            <a:pPr>
              <a:buFontTx/>
              <a:buChar char="-"/>
            </a:pPr>
            <a:r>
              <a:rPr lang="sr-Cyrl-CS" sz="2800" dirty="0" smtClean="0">
                <a:effectLst/>
              </a:rPr>
              <a:t>Кваснице и плесни</a:t>
            </a:r>
          </a:p>
          <a:p>
            <a:pPr marL="0" indent="0">
              <a:buNone/>
            </a:pPr>
            <a:endParaRPr lang="sr-Latn-CS" sz="2800" dirty="0" smtClean="0">
              <a:effectLst/>
            </a:endParaRPr>
          </a:p>
        </p:txBody>
      </p:sp>
    </p:spTree>
    <p:extLst>
      <p:ext uri="{BB962C8B-B14F-4D97-AF65-F5344CB8AC3E}">
        <p14:creationId xmlns:p14="http://schemas.microsoft.com/office/powerpoint/2010/main" xmlns="" val="402912875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0" y="0"/>
            <a:ext cx="9144000" cy="549275"/>
          </a:xfrm>
          <a:noFill/>
          <a:extLst>
            <a:ext uri="{909E8E84-426E-40DD-AFC4-6F175D3DCCD1}">
              <a14:hiddenFill xmlns:a14="http://schemas.microsoft.com/office/drawing/2010/main" xmlns="">
                <a:solidFill>
                  <a:srgbClr val="FFFFFF"/>
                </a:solidFill>
              </a14:hiddenFill>
            </a:ext>
          </a:extLst>
        </p:spPr>
        <p:txBody>
          <a:bodyPr>
            <a:normAutofit fontScale="90000"/>
          </a:bodyPr>
          <a:lstStyle/>
          <a:p>
            <a:r>
              <a:rPr lang="sr-Cyrl-CS" sz="3200" smtClean="0">
                <a:effectLst/>
              </a:rPr>
              <a:t>ХИГИЈЕНСКИ ПРЕГЛЕД ЈАЈА</a:t>
            </a:r>
            <a:endParaRPr lang="sr-Latn-CS" sz="3200" smtClean="0">
              <a:effectLst/>
            </a:endParaRPr>
          </a:p>
        </p:txBody>
      </p:sp>
      <p:sp>
        <p:nvSpPr>
          <p:cNvPr id="54275" name="Rectangle 3"/>
          <p:cNvSpPr>
            <a:spLocks noGrp="1" noChangeArrowheads="1"/>
          </p:cNvSpPr>
          <p:nvPr>
            <p:ph type="body" idx="1"/>
          </p:nvPr>
        </p:nvSpPr>
        <p:spPr>
          <a:xfrm>
            <a:off x="0" y="620713"/>
            <a:ext cx="9144000" cy="6237287"/>
          </a:xfrm>
          <a:noFill/>
          <a:extLst>
            <a:ext uri="{909E8E84-426E-40DD-AFC4-6F175D3DCCD1}">
              <a14:hiddenFill xmlns:a14="http://schemas.microsoft.com/office/drawing/2010/main" xmlns="">
                <a:solidFill>
                  <a:srgbClr val="FFFFFF"/>
                </a:solidFill>
              </a14:hiddenFill>
            </a:ext>
          </a:extLst>
        </p:spPr>
        <p:txBody>
          <a:bodyPr/>
          <a:lstStyle/>
          <a:p>
            <a:pPr marL="609600" indent="-609600">
              <a:buFont typeface="Wingdings" pitchFamily="2" charset="2"/>
              <a:buNone/>
            </a:pPr>
            <a:r>
              <a:rPr lang="sr-Cyrl-CS" sz="2400" smtClean="0">
                <a:effectLst/>
              </a:rPr>
              <a:t>	Обухвата:</a:t>
            </a:r>
          </a:p>
          <a:p>
            <a:pPr marL="609600" indent="-609600">
              <a:buFont typeface="Wingdings" pitchFamily="2" charset="2"/>
              <a:buAutoNum type="arabicPeriod"/>
            </a:pPr>
            <a:r>
              <a:rPr lang="sr-Cyrl-CS" sz="2400" smtClean="0">
                <a:solidFill>
                  <a:schemeClr val="tx2"/>
                </a:solidFill>
                <a:effectLst/>
              </a:rPr>
              <a:t>Органолептички преглед</a:t>
            </a:r>
          </a:p>
          <a:p>
            <a:pPr marL="609600" indent="-609600">
              <a:buFont typeface="Wingdings" pitchFamily="2" charset="2"/>
              <a:buAutoNum type="arabicPeriod"/>
            </a:pPr>
            <a:r>
              <a:rPr lang="sr-Cyrl-CS" sz="2400" smtClean="0">
                <a:solidFill>
                  <a:schemeClr val="tx2"/>
                </a:solidFill>
                <a:effectLst/>
              </a:rPr>
              <a:t>Оптичко испитивање – овоскопија</a:t>
            </a:r>
          </a:p>
          <a:p>
            <a:pPr marL="609600" indent="-609600">
              <a:buFont typeface="Wingdings" pitchFamily="2" charset="2"/>
              <a:buAutoNum type="arabicPeriod"/>
            </a:pPr>
            <a:r>
              <a:rPr lang="sr-Cyrl-CS" sz="2400" smtClean="0">
                <a:solidFill>
                  <a:schemeClr val="tx2"/>
                </a:solidFill>
                <a:effectLst/>
              </a:rPr>
              <a:t>Одређивање специфичне тежине односно старости јаја</a:t>
            </a:r>
          </a:p>
          <a:p>
            <a:pPr marL="609600" indent="-609600">
              <a:buFont typeface="Symbol" pitchFamily="18" charset="2"/>
              <a:buChar char="Þ"/>
            </a:pPr>
            <a:r>
              <a:rPr lang="sr-Cyrl-CS" sz="2400" smtClean="0">
                <a:effectLst/>
                <a:sym typeface="Symbol" pitchFamily="18" charset="2"/>
              </a:rPr>
              <a:t>Захваљујући садржају воде и хранљивих материја, јаја представљају идеалну подл</a:t>
            </a:r>
            <a:r>
              <a:rPr lang="en-US" sz="2400" smtClean="0">
                <a:effectLst/>
                <a:sym typeface="Symbol" pitchFamily="18" charset="2"/>
              </a:rPr>
              <a:t>o</a:t>
            </a:r>
            <a:r>
              <a:rPr lang="sr-Cyrl-CS" sz="2400" smtClean="0">
                <a:effectLst/>
                <a:sym typeface="Symbol" pitchFamily="18" charset="2"/>
              </a:rPr>
              <a:t>гу за размножавање микроорганизама и због тога се врло лако кваре. Уколико се јаја не чувају под одређеним условима, услед дужег стајања, могу настати физичке, хемијске и микробиолошке промене.</a:t>
            </a:r>
          </a:p>
          <a:p>
            <a:pPr marL="609600" indent="-609600">
              <a:buFont typeface="Symbol" pitchFamily="18" charset="2"/>
              <a:buChar char="Þ"/>
            </a:pPr>
            <a:r>
              <a:rPr lang="sr-Cyrl-CS" sz="2400" smtClean="0">
                <a:effectLst/>
                <a:sym typeface="Symbol" pitchFamily="18" charset="2"/>
              </a:rPr>
              <a:t>Епидемиолошки значај јаја- јаја се могу инфицирати примарно или секундарно разним патогеним бактеријама, а пре свега салмонелама што може довести до појаве алиментарне токсоинфекције.</a:t>
            </a:r>
          </a:p>
          <a:p>
            <a:pPr marL="609600" indent="-609600">
              <a:buFont typeface="Symbol" pitchFamily="18" charset="2"/>
              <a:buChar char="Þ"/>
            </a:pPr>
            <a:r>
              <a:rPr lang="sr-Cyrl-CS" sz="2400" smtClean="0">
                <a:effectLst/>
                <a:sym typeface="Symbol" pitchFamily="18" charset="2"/>
              </a:rPr>
              <a:t>Нарочито треба имати у виду пловчија јаја чија се се употреба у сировом стању забрањује. </a:t>
            </a:r>
          </a:p>
          <a:p>
            <a:pPr marL="609600" indent="-609600">
              <a:buFont typeface="Wingdings" pitchFamily="2" charset="2"/>
              <a:buAutoNum type="arabicPeriod"/>
            </a:pPr>
            <a:endParaRPr lang="sr-Latn-CS" sz="2400" smtClean="0">
              <a:effectLst/>
            </a:endParaRPr>
          </a:p>
        </p:txBody>
      </p:sp>
    </p:spTree>
    <p:extLst>
      <p:ext uri="{BB962C8B-B14F-4D97-AF65-F5344CB8AC3E}">
        <p14:creationId xmlns:p14="http://schemas.microsoft.com/office/powerpoint/2010/main" xmlns="" val="421317053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251520" y="1268760"/>
            <a:ext cx="9144000" cy="6858000"/>
          </a:xfrm>
          <a:noFill/>
          <a:extLst>
            <a:ext uri="{909E8E84-426E-40DD-AFC4-6F175D3DCCD1}">
              <a14:hiddenFill xmlns:a14="http://schemas.microsoft.com/office/drawing/2010/main" xmlns="">
                <a:solidFill>
                  <a:srgbClr val="FFFFFF"/>
                </a:solidFill>
              </a14:hiddenFill>
            </a:ext>
          </a:extLst>
        </p:spPr>
        <p:txBody>
          <a:bodyPr/>
          <a:lstStyle/>
          <a:p>
            <a:pPr algn="ctr">
              <a:buFontTx/>
              <a:buNone/>
            </a:pPr>
            <a:endParaRPr lang="sr-Cyrl-CS" sz="2800" dirty="0" smtClean="0">
              <a:solidFill>
                <a:schemeClr val="tx2"/>
              </a:solidFill>
              <a:effectLst/>
            </a:endParaRPr>
          </a:p>
          <a:p>
            <a:pPr algn="ctr">
              <a:buFontTx/>
              <a:buNone/>
            </a:pPr>
            <a:endParaRPr lang="sr-Cyrl-CS" sz="2800" dirty="0" smtClean="0">
              <a:solidFill>
                <a:schemeClr val="tx2"/>
              </a:solidFill>
              <a:effectLst/>
            </a:endParaRPr>
          </a:p>
          <a:p>
            <a:pPr algn="ctr">
              <a:buFontTx/>
              <a:buNone/>
            </a:pPr>
            <a:endParaRPr lang="sr-Cyrl-CS" sz="2800" dirty="0" smtClean="0">
              <a:solidFill>
                <a:schemeClr val="tx2"/>
              </a:solidFill>
              <a:effectLst/>
            </a:endParaRPr>
          </a:p>
          <a:p>
            <a:pPr algn="ctr">
              <a:buFontTx/>
              <a:buNone/>
            </a:pPr>
            <a:r>
              <a:rPr lang="sr-Cyrl-CS" sz="2800" dirty="0" smtClean="0">
                <a:solidFill>
                  <a:schemeClr val="tx2"/>
                </a:solidFill>
                <a:effectLst/>
              </a:rPr>
              <a:t>БАКТЕРИОЛОШКИ ПРЕГЛЕД ЈАЈА</a:t>
            </a:r>
          </a:p>
          <a:p>
            <a:pPr>
              <a:buFontTx/>
              <a:buNone/>
            </a:pPr>
            <a:r>
              <a:rPr lang="sr-Cyrl-CS" sz="2800" dirty="0" smtClean="0">
                <a:effectLst/>
                <a:cs typeface="Times New Roman" pitchFamily="18" charset="0"/>
              </a:rPr>
              <a:t>→</a:t>
            </a:r>
            <a:r>
              <a:rPr lang="sr-Cyrl-CS" sz="2800" dirty="0" smtClean="0">
                <a:effectLst/>
              </a:rPr>
              <a:t>Бактериолошки преглед свежих јаја врши се код сумње на загађеност. Свежа кокошија јаја у љусци не смеју садржати </a:t>
            </a:r>
            <a:r>
              <a:rPr lang="sr-Latn-CS" sz="2800" dirty="0" smtClean="0">
                <a:effectLst/>
              </a:rPr>
              <a:t>Salmonele </a:t>
            </a:r>
            <a:r>
              <a:rPr lang="sr-Cyrl-CS" sz="2800" dirty="0" smtClean="0">
                <a:effectLst/>
              </a:rPr>
              <a:t>у</a:t>
            </a:r>
            <a:r>
              <a:rPr lang="sr-Latn-CS" sz="2800" dirty="0" smtClean="0">
                <a:effectLst/>
              </a:rPr>
              <a:t> 50g,</a:t>
            </a:r>
            <a:r>
              <a:rPr lang="sr-Cyrl-CS" sz="2800" dirty="0" smtClean="0">
                <a:effectLst/>
              </a:rPr>
              <a:t> ни</a:t>
            </a:r>
            <a:r>
              <a:rPr lang="sr-Latn-CS" sz="2800" dirty="0" smtClean="0">
                <a:effectLst/>
              </a:rPr>
              <a:t> </a:t>
            </a:r>
            <a:r>
              <a:rPr lang="en-US" sz="2800" dirty="0" err="1" smtClean="0">
                <a:effectLst/>
              </a:rPr>
              <a:t>плесни</a:t>
            </a:r>
            <a:r>
              <a:rPr lang="en-US" sz="2800" dirty="0" smtClean="0">
                <a:effectLst/>
              </a:rPr>
              <a:t> </a:t>
            </a:r>
            <a:r>
              <a:rPr lang="sr-Cyrl-CS" sz="2800" dirty="0" smtClean="0">
                <a:effectLst/>
              </a:rPr>
              <a:t>у</a:t>
            </a:r>
            <a:r>
              <a:rPr lang="sr-Latn-CS" sz="2800" dirty="0" smtClean="0">
                <a:effectLst/>
              </a:rPr>
              <a:t> 1g.</a:t>
            </a:r>
            <a:r>
              <a:rPr lang="sr-Cyrl-CS" sz="2800" dirty="0" smtClean="0">
                <a:effectLst/>
              </a:rPr>
              <a:t> </a:t>
            </a:r>
            <a:endParaRPr lang="sr-Latn-CS" sz="2800" dirty="0" smtClean="0">
              <a:effectLst/>
            </a:endParaRPr>
          </a:p>
        </p:txBody>
      </p:sp>
    </p:spTree>
    <p:extLst>
      <p:ext uri="{BB962C8B-B14F-4D97-AF65-F5344CB8AC3E}">
        <p14:creationId xmlns:p14="http://schemas.microsoft.com/office/powerpoint/2010/main" xmlns="" val="1359067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Узорковање за хемијске анализе</a:t>
            </a:r>
            <a:endParaRPr lang="sr-Latn-RS" dirty="0"/>
          </a:p>
        </p:txBody>
      </p:sp>
      <p:sp>
        <p:nvSpPr>
          <p:cNvPr id="3" name="Content Placeholder 2"/>
          <p:cNvSpPr>
            <a:spLocks noGrp="1"/>
          </p:cNvSpPr>
          <p:nvPr>
            <p:ph idx="1"/>
          </p:nvPr>
        </p:nvSpPr>
        <p:spPr/>
        <p:txBody>
          <a:bodyPr/>
          <a:lstStyle/>
          <a:p>
            <a:r>
              <a:rPr lang="sr-Cyrl-RS" dirty="0" smtClean="0"/>
              <a:t>Хемијски чисте посуде адекватне запремине од инертног материјала</a:t>
            </a:r>
          </a:p>
          <a:p>
            <a:r>
              <a:rPr lang="sr-Cyrl-RS" dirty="0" smtClean="0"/>
              <a:t>Хемијски чист прибор за узорковање</a:t>
            </a:r>
          </a:p>
          <a:p>
            <a:r>
              <a:rPr lang="sr-Cyrl-RS" dirty="0" smtClean="0"/>
              <a:t>Добро затворене посуде</a:t>
            </a:r>
          </a:p>
          <a:p>
            <a:r>
              <a:rPr lang="sr-Cyrl-RS" dirty="0" smtClean="0"/>
              <a:t>Адекватна-прописана температура транспорта</a:t>
            </a:r>
          </a:p>
          <a:p>
            <a:r>
              <a:rPr lang="sr-Cyrl-RS" dirty="0" smtClean="0"/>
              <a:t>Време транспорта</a:t>
            </a:r>
          </a:p>
          <a:p>
            <a:r>
              <a:rPr lang="sr-Cyrl-RS" dirty="0" smtClean="0"/>
              <a:t>Поступање са узорцима</a:t>
            </a:r>
            <a:endParaRPr lang="sr-Latn-RS" dirty="0"/>
          </a:p>
        </p:txBody>
      </p:sp>
    </p:spTree>
    <p:extLst>
      <p:ext uri="{BB962C8B-B14F-4D97-AF65-F5344CB8AC3E}">
        <p14:creationId xmlns:p14="http://schemas.microsoft.com/office/powerpoint/2010/main" xmlns="" val="263693648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сладолед</a:t>
            </a:r>
            <a:endParaRPr lang="sr-Latn-R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096804564"/>
              </p:ext>
            </p:extLst>
          </p:nvPr>
        </p:nvGraphicFramePr>
        <p:xfrm>
          <a:off x="395536" y="1268761"/>
          <a:ext cx="7632849" cy="5328590"/>
        </p:xfrm>
        <a:graphic>
          <a:graphicData uri="http://schemas.openxmlformats.org/drawingml/2006/table">
            <a:tbl>
              <a:tblPr/>
              <a:tblGrid>
                <a:gridCol w="2881107"/>
                <a:gridCol w="799502"/>
                <a:gridCol w="1197895"/>
                <a:gridCol w="2754345"/>
              </a:tblGrid>
              <a:tr h="1006977">
                <a:tc>
                  <a:txBody>
                    <a:bodyPr/>
                    <a:lstStyle/>
                    <a:p>
                      <a:pPr algn="ctr">
                        <a:spcBef>
                          <a:spcPts val="300"/>
                        </a:spcBef>
                        <a:spcAft>
                          <a:spcPts val="300"/>
                        </a:spcAft>
                      </a:pPr>
                      <a:r>
                        <a:rPr lang="sr-Cyrl-CS" sz="1100" b="1" kern="50" dirty="0">
                          <a:effectLst/>
                          <a:latin typeface="Times New Roman"/>
                          <a:ea typeface="Times New Roman"/>
                        </a:rPr>
                        <a:t>Микробиолошки параметри</a:t>
                      </a:r>
                      <a:endParaRPr lang="sr-Latn-RS" sz="1100" kern="5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sr-Latn-CS" sz="1100" b="1" kern="50">
                          <a:effectLst/>
                          <a:latin typeface="Times New Roman"/>
                          <a:ea typeface="Times New Roman"/>
                        </a:rPr>
                        <a:t>Мер. јед.</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sr-Cyrl-CS" sz="1100" b="1" kern="50">
                          <a:effectLst/>
                          <a:latin typeface="Times New Roman"/>
                          <a:ea typeface="Times New Roman"/>
                        </a:rPr>
                        <a:t>Дозвољена вредност </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sl-SI" sz="1100" b="1" kern="50" dirty="0">
                          <a:effectLst/>
                          <a:latin typeface="Times New Roman"/>
                          <a:ea typeface="Times New Roman"/>
                        </a:rPr>
                        <a:t>Метода испитивања</a:t>
                      </a:r>
                      <a:endParaRPr lang="sr-Latn-RS" sz="1100" kern="5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0742">
                <a:tc>
                  <a:txBody>
                    <a:bodyPr/>
                    <a:lstStyle/>
                    <a:p>
                      <a:pPr algn="l">
                        <a:spcBef>
                          <a:spcPts val="300"/>
                        </a:spcBef>
                        <a:spcAft>
                          <a:spcPts val="300"/>
                        </a:spcAft>
                      </a:pPr>
                      <a:r>
                        <a:rPr lang="en-US" sz="1100" kern="50">
                          <a:effectLst/>
                          <a:latin typeface="Times New Roman"/>
                          <a:ea typeface="Times New Roman"/>
                        </a:rPr>
                        <a:t>Listeria monocytogenes</a:t>
                      </a:r>
                      <a:r>
                        <a:rPr lang="sr-Cyrl-RS" sz="1100" kern="50" baseline="30000">
                          <a:effectLst/>
                          <a:latin typeface="Times New Roman"/>
                          <a:ea typeface="Times New Roman"/>
                        </a:rPr>
                        <a:t>1</a:t>
                      </a:r>
                      <a:r>
                        <a:rPr lang="sr-Cyrl-CS" sz="1100" kern="50" baseline="30000">
                          <a:effectLst/>
                          <a:latin typeface="Times New Roman"/>
                          <a:ea typeface="Times New Roman"/>
                        </a:rPr>
                        <a:t>)</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sr-Cyrl-RS" sz="1100" kern="50" baseline="30000">
                          <a:effectLst/>
                          <a:latin typeface="Times New Roman"/>
                          <a:ea typeface="Times New Roman"/>
                        </a:rPr>
                        <a:t>-</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sr-Cyrl-RS" sz="1100" kern="50">
                          <a:effectLst/>
                          <a:latin typeface="Times New Roman"/>
                          <a:ea typeface="Times New Roman"/>
                        </a:rPr>
                        <a:t>одсуство</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300"/>
                        </a:spcAft>
                      </a:pPr>
                      <a:r>
                        <a:rPr lang="en-US" sz="1100" kern="50" dirty="0">
                          <a:effectLst/>
                          <a:latin typeface="Times New Roman"/>
                          <a:ea typeface="Times New Roman"/>
                        </a:rPr>
                        <a:t>SRPS EN IS</a:t>
                      </a:r>
                      <a:r>
                        <a:rPr lang="sr-Cyrl-RS" sz="1100" kern="50" dirty="0">
                          <a:effectLst/>
                          <a:latin typeface="Times New Roman"/>
                          <a:ea typeface="Times New Roman"/>
                        </a:rPr>
                        <a:t>О</a:t>
                      </a:r>
                      <a:r>
                        <a:rPr lang="sr-Cyrl-CS" sz="1100" kern="50" dirty="0">
                          <a:effectLst/>
                          <a:latin typeface="Times New Roman"/>
                          <a:ea typeface="Times New Roman"/>
                        </a:rPr>
                        <a:t>112901</a:t>
                      </a:r>
                      <a:r>
                        <a:rPr lang="sr-Latn-RS" sz="1100" kern="50" dirty="0">
                          <a:effectLst/>
                          <a:latin typeface="Times New Roman"/>
                          <a:ea typeface="Times New Roman"/>
                        </a:rPr>
                        <a:t>:20</a:t>
                      </a:r>
                      <a:r>
                        <a:rPr lang="sr-Cyrl-RS" sz="1100" kern="50" dirty="0">
                          <a:effectLst/>
                          <a:latin typeface="Times New Roman"/>
                          <a:ea typeface="Times New Roman"/>
                        </a:rPr>
                        <a:t>1</a:t>
                      </a:r>
                      <a:r>
                        <a:rPr lang="sr-Latn-RS" sz="1100" kern="50" dirty="0" smtClean="0">
                          <a:effectLst/>
                          <a:latin typeface="Times New Roman"/>
                          <a:ea typeface="Times New Roman"/>
                        </a:rPr>
                        <a:t>7</a:t>
                      </a:r>
                      <a:endParaRPr lang="sr-Latn-RS" sz="1100" kern="5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0742">
                <a:tc>
                  <a:txBody>
                    <a:bodyPr/>
                    <a:lstStyle/>
                    <a:p>
                      <a:pPr algn="just">
                        <a:spcBef>
                          <a:spcPts val="300"/>
                        </a:spcBef>
                        <a:spcAft>
                          <a:spcPts val="300"/>
                        </a:spcAft>
                      </a:pPr>
                      <a:r>
                        <a:rPr lang="en-US" sz="1100" kern="50">
                          <a:effectLst/>
                          <a:latin typeface="Times New Roman"/>
                          <a:ea typeface="Times New Roman"/>
                        </a:rPr>
                        <a:t>Enterobacteriaceae</a:t>
                      </a:r>
                      <a:r>
                        <a:rPr lang="sr-Cyrl-RS" sz="1100" kern="50" baseline="30000">
                          <a:effectLst/>
                          <a:latin typeface="Times New Roman"/>
                          <a:ea typeface="Times New Roman"/>
                        </a:rPr>
                        <a:t>2</a:t>
                      </a:r>
                      <a:r>
                        <a:rPr lang="en-US" sz="1100" kern="50" baseline="30000">
                          <a:effectLst/>
                          <a:latin typeface="Times New Roman"/>
                          <a:ea typeface="Times New Roman"/>
                        </a:rPr>
                        <a:t>)</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ru-RU" sz="1100" kern="50" dirty="0">
                          <a:effectLst/>
                          <a:latin typeface="Times New Roman"/>
                          <a:ea typeface="Times New Roman"/>
                        </a:rPr>
                        <a:t>cfu/g</a:t>
                      </a:r>
                      <a:endParaRPr lang="sr-Latn-RS" sz="1100" kern="5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sr-Cyrl-RS" sz="1100" kern="50">
                          <a:effectLst/>
                          <a:latin typeface="Times New Roman"/>
                          <a:ea typeface="Times New Roman"/>
                        </a:rPr>
                        <a:t>&lt; 10</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0"/>
                        </a:spcAft>
                      </a:pPr>
                      <a:r>
                        <a:rPr lang="en-US" sz="1100" kern="50" dirty="0">
                          <a:effectLst/>
                          <a:latin typeface="TimesNewRomanPSMT"/>
                          <a:ea typeface="Times New Roman"/>
                          <a:cs typeface="TimesNewRomanPSMT"/>
                        </a:rPr>
                        <a:t>SRPS EN ISO</a:t>
                      </a:r>
                      <a:r>
                        <a:rPr lang="sr-Cyrl-RS" sz="1100" kern="50" dirty="0">
                          <a:effectLst/>
                          <a:latin typeface="Times New Roman"/>
                          <a:ea typeface="Times New Roman"/>
                        </a:rPr>
                        <a:t>21528-2:20</a:t>
                      </a:r>
                      <a:r>
                        <a:rPr lang="sr-Latn-RS" sz="1100" kern="50" dirty="0" smtClean="0">
                          <a:effectLst/>
                          <a:latin typeface="Times New Roman"/>
                          <a:ea typeface="Times New Roman"/>
                        </a:rPr>
                        <a:t>09</a:t>
                      </a:r>
                      <a:endParaRPr lang="sr-Latn-RS" sz="1100" kern="5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3152">
                <a:tc>
                  <a:txBody>
                    <a:bodyPr/>
                    <a:lstStyle/>
                    <a:p>
                      <a:pPr algn="just">
                        <a:spcBef>
                          <a:spcPts val="300"/>
                        </a:spcBef>
                        <a:spcAft>
                          <a:spcPts val="300"/>
                        </a:spcAft>
                      </a:pPr>
                      <a:r>
                        <a:rPr lang="ru-RU" sz="1100" kern="50">
                          <a:effectLst/>
                          <a:latin typeface="Times New Roman"/>
                          <a:ea typeface="Times New Roman"/>
                        </a:rPr>
                        <a:t>Salmonella sp.	у 25 g	</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sr-Cyrl-CS" sz="1100" kern="50">
                          <a:effectLst/>
                          <a:latin typeface="Times New Roman"/>
                          <a:ea typeface="Times New Roman"/>
                        </a:rPr>
                        <a:t>-</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sr-Cyrl-RS" sz="1100" kern="50">
                          <a:effectLst/>
                          <a:latin typeface="Times New Roman"/>
                          <a:ea typeface="Times New Roman"/>
                        </a:rPr>
                        <a:t>одсуство</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Bef>
                          <a:spcPts val="300"/>
                        </a:spcBef>
                        <a:spcAft>
                          <a:spcPts val="0"/>
                        </a:spcAft>
                      </a:pPr>
                      <a:r>
                        <a:rPr lang="en-US" sz="1100" kern="50" dirty="0">
                          <a:effectLst/>
                          <a:latin typeface="TimesNewRomanPSMT"/>
                          <a:ea typeface="Times New Roman"/>
                          <a:cs typeface="TimesNewRomanPSMT"/>
                        </a:rPr>
                        <a:t>SRPS EN ISO6579:2017</a:t>
                      </a:r>
                      <a:r>
                        <a:rPr lang="sr-Cyrl-RS" sz="1100" kern="50" dirty="0" smtClean="0">
                          <a:effectLst/>
                          <a:latin typeface="Calibri"/>
                          <a:ea typeface="Times New Roman"/>
                          <a:cs typeface="Calibri"/>
                        </a:rPr>
                        <a:t>*</a:t>
                      </a:r>
                      <a:r>
                        <a:rPr lang="sr-Cyrl-RS" sz="800" kern="50" dirty="0" smtClean="0">
                          <a:effectLst/>
                          <a:latin typeface="TimesNewRomanPSMT"/>
                          <a:ea typeface="Times New Roman"/>
                          <a:cs typeface="TimesNewRomanPSMT"/>
                        </a:rPr>
                        <a:t>зузимајући </a:t>
                      </a:r>
                      <a:r>
                        <a:rPr lang="sr-Cyrl-RS" sz="800" kern="50" dirty="0">
                          <a:effectLst/>
                          <a:latin typeface="TimesNewRomanPSMT"/>
                          <a:ea typeface="Times New Roman"/>
                          <a:cs typeface="TimesNewRomanPSMT"/>
                        </a:rPr>
                        <a:t>анекс Д</a:t>
                      </a:r>
                      <a:endParaRPr lang="sr-Latn-RS" sz="1100" kern="5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6977">
                <a:tc>
                  <a:txBody>
                    <a:bodyPr/>
                    <a:lstStyle/>
                    <a:p>
                      <a:pPr algn="l">
                        <a:spcBef>
                          <a:spcPts val="300"/>
                        </a:spcBef>
                        <a:spcAft>
                          <a:spcPts val="300"/>
                        </a:spcAft>
                      </a:pPr>
                      <a:r>
                        <a:rPr lang="sr-Cyrl-CS" sz="1100" kern="50">
                          <a:effectLst/>
                          <a:latin typeface="Times New Roman"/>
                          <a:ea typeface="Times New Roman"/>
                        </a:rPr>
                        <a:t>коагулаза  позитиван стафилокок</a:t>
                      </a:r>
                      <a:r>
                        <a:rPr lang="sr-Cyrl-RS" sz="1100" kern="50" baseline="30000">
                          <a:effectLst/>
                          <a:latin typeface="Times New Roman"/>
                          <a:ea typeface="Times New Roman"/>
                        </a:rPr>
                        <a:t>3</a:t>
                      </a:r>
                      <a:r>
                        <a:rPr lang="en-US" sz="1100" kern="50" baseline="30000">
                          <a:effectLst/>
                          <a:latin typeface="Times New Roman"/>
                          <a:ea typeface="Times New Roman"/>
                        </a:rPr>
                        <a:t>)</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Bef>
                          <a:spcPts val="300"/>
                        </a:spcBef>
                        <a:spcAft>
                          <a:spcPts val="300"/>
                        </a:spcAft>
                      </a:pPr>
                      <a:r>
                        <a:rPr lang="en-US" sz="1100" kern="50" dirty="0" err="1">
                          <a:effectLst/>
                          <a:latin typeface="Times New Roman"/>
                          <a:ea typeface="Times New Roman"/>
                        </a:rPr>
                        <a:t>cfu</a:t>
                      </a:r>
                      <a:r>
                        <a:rPr lang="en-US" sz="1100" kern="50" dirty="0">
                          <a:effectLst/>
                          <a:latin typeface="Times New Roman"/>
                          <a:ea typeface="Times New Roman"/>
                        </a:rPr>
                        <a:t>/g</a:t>
                      </a:r>
                      <a:endParaRPr lang="sr-Latn-RS" sz="1100" kern="5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Bef>
                          <a:spcPts val="300"/>
                        </a:spcBef>
                        <a:spcAft>
                          <a:spcPts val="300"/>
                        </a:spcAft>
                      </a:pPr>
                      <a:r>
                        <a:rPr lang="en-US" sz="1100" kern="50">
                          <a:effectLst/>
                          <a:latin typeface="Times New Roman"/>
                          <a:ea typeface="Times New Roman"/>
                        </a:rPr>
                        <a:t>&lt;</a:t>
                      </a:r>
                      <a:r>
                        <a:rPr lang="sr-Cyrl-CS" sz="1100" kern="50">
                          <a:effectLst/>
                          <a:latin typeface="Times New Roman"/>
                          <a:ea typeface="Times New Roman"/>
                        </a:rPr>
                        <a:t> 1</a:t>
                      </a:r>
                      <a:endParaRPr lang="sr-Latn-RS" sz="1100" kern="5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a:spcBef>
                          <a:spcPts val="300"/>
                        </a:spcBef>
                        <a:spcAft>
                          <a:spcPts val="0"/>
                        </a:spcAft>
                      </a:pPr>
                      <a:r>
                        <a:rPr lang="en-US" sz="1100" kern="50" dirty="0">
                          <a:effectLst/>
                          <a:latin typeface="TimesNewRomanPSMT"/>
                          <a:ea typeface="Times New Roman"/>
                          <a:cs typeface="TimesNewRomanPSMT"/>
                        </a:rPr>
                        <a:t>SRPS EN </a:t>
                      </a:r>
                      <a:r>
                        <a:rPr lang="en-US" sz="1100" kern="50" dirty="0" smtClean="0">
                          <a:effectLst/>
                          <a:latin typeface="TimesNewRomanPSMT"/>
                          <a:ea typeface="Times New Roman"/>
                          <a:cs typeface="TimesNewRomanPSMT"/>
                        </a:rPr>
                        <a:t>ISO6888-1:2009</a:t>
                      </a:r>
                      <a:endParaRPr lang="sr-Latn-RS" sz="1100" kern="5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xmlns="" val="369316301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Торте и колачи</a:t>
            </a:r>
            <a:endParaRPr lang="sr-Latn-R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905797980"/>
              </p:ext>
            </p:extLst>
          </p:nvPr>
        </p:nvGraphicFramePr>
        <p:xfrm>
          <a:off x="539551" y="2276872"/>
          <a:ext cx="7704856" cy="3240359"/>
        </p:xfrm>
        <a:graphic>
          <a:graphicData uri="http://schemas.openxmlformats.org/drawingml/2006/table">
            <a:tbl>
              <a:tblPr>
                <a:tableStyleId>{5C22544A-7EE6-4342-B048-85BDC9FD1C3A}</a:tableStyleId>
              </a:tblPr>
              <a:tblGrid>
                <a:gridCol w="2970659"/>
                <a:gridCol w="824354"/>
                <a:gridCol w="1295812"/>
                <a:gridCol w="2614031"/>
              </a:tblGrid>
              <a:tr h="1106669">
                <a:tc>
                  <a:txBody>
                    <a:bodyPr/>
                    <a:lstStyle/>
                    <a:p>
                      <a:pPr algn="ctr">
                        <a:spcBef>
                          <a:spcPts val="300"/>
                        </a:spcBef>
                        <a:spcAft>
                          <a:spcPts val="300"/>
                        </a:spcAft>
                      </a:pPr>
                      <a:r>
                        <a:rPr lang="sr-Cyrl-CS" sz="1100">
                          <a:effectLst/>
                        </a:rPr>
                        <a:t>Микробиолошки параметри</a:t>
                      </a:r>
                      <a:endParaRPr lang="sr-Latn-RS" sz="1100">
                        <a:effectLst/>
                        <a:latin typeface="Times New Roman"/>
                        <a:ea typeface="Times New Roman"/>
                      </a:endParaRPr>
                    </a:p>
                  </a:txBody>
                  <a:tcPr marL="68580" marR="68580" marT="0" marB="0" anchor="ctr"/>
                </a:tc>
                <a:tc>
                  <a:txBody>
                    <a:bodyPr/>
                    <a:lstStyle/>
                    <a:p>
                      <a:pPr algn="ctr">
                        <a:spcBef>
                          <a:spcPts val="300"/>
                        </a:spcBef>
                        <a:spcAft>
                          <a:spcPts val="300"/>
                        </a:spcAft>
                      </a:pPr>
                      <a:r>
                        <a:rPr lang="sr-Latn-CS" sz="1100">
                          <a:effectLst/>
                        </a:rPr>
                        <a:t>Мер. јед.</a:t>
                      </a:r>
                      <a:endParaRPr lang="sr-Latn-RS" sz="1100">
                        <a:effectLst/>
                        <a:latin typeface="Times New Roman"/>
                        <a:ea typeface="Times New Roman"/>
                      </a:endParaRPr>
                    </a:p>
                  </a:txBody>
                  <a:tcPr marL="68580" marR="68580" marT="0" marB="0" anchor="ctr"/>
                </a:tc>
                <a:tc>
                  <a:txBody>
                    <a:bodyPr/>
                    <a:lstStyle/>
                    <a:p>
                      <a:pPr algn="ctr">
                        <a:spcBef>
                          <a:spcPts val="300"/>
                        </a:spcBef>
                        <a:spcAft>
                          <a:spcPts val="300"/>
                        </a:spcAft>
                      </a:pPr>
                      <a:r>
                        <a:rPr lang="sr-Cyrl-CS" sz="1100">
                          <a:effectLst/>
                        </a:rPr>
                        <a:t>Дозвољена вредност </a:t>
                      </a:r>
                      <a:endParaRPr lang="sr-Latn-RS" sz="1100">
                        <a:effectLst/>
                        <a:latin typeface="Times New Roman"/>
                        <a:ea typeface="Times New Roman"/>
                      </a:endParaRPr>
                    </a:p>
                  </a:txBody>
                  <a:tcPr marL="68580" marR="68580" marT="0" marB="0" anchor="ctr"/>
                </a:tc>
                <a:tc>
                  <a:txBody>
                    <a:bodyPr/>
                    <a:lstStyle/>
                    <a:p>
                      <a:pPr algn="ctr">
                        <a:spcBef>
                          <a:spcPts val="300"/>
                        </a:spcBef>
                        <a:spcAft>
                          <a:spcPts val="300"/>
                        </a:spcAft>
                      </a:pPr>
                      <a:r>
                        <a:rPr lang="sl-SI" sz="1100" dirty="0">
                          <a:effectLst/>
                        </a:rPr>
                        <a:t>Метода испитивања</a:t>
                      </a:r>
                      <a:endParaRPr lang="sr-Latn-RS" sz="1100" dirty="0">
                        <a:effectLst/>
                        <a:latin typeface="Times New Roman"/>
                        <a:ea typeface="Times New Roman"/>
                      </a:endParaRPr>
                    </a:p>
                  </a:txBody>
                  <a:tcPr marL="68580" marR="68580" marT="0" marB="0" anchor="ctr"/>
                </a:tc>
              </a:tr>
              <a:tr h="1066845">
                <a:tc>
                  <a:txBody>
                    <a:bodyPr/>
                    <a:lstStyle/>
                    <a:p>
                      <a:pPr algn="just">
                        <a:spcBef>
                          <a:spcPts val="300"/>
                        </a:spcBef>
                        <a:spcAft>
                          <a:spcPts val="300"/>
                        </a:spcAft>
                      </a:pPr>
                      <a:r>
                        <a:rPr lang="en-US" sz="1100">
                          <a:effectLst/>
                        </a:rPr>
                        <a:t>Enterobacteriaceae</a:t>
                      </a:r>
                      <a:r>
                        <a:rPr lang="en-US" sz="1100" baseline="30000">
                          <a:effectLst/>
                        </a:rPr>
                        <a:t>1)</a:t>
                      </a:r>
                      <a:endParaRPr lang="sr-Latn-RS" sz="1100">
                        <a:effectLst/>
                        <a:latin typeface="Times New Roman"/>
                        <a:ea typeface="Times New Roman"/>
                      </a:endParaRPr>
                    </a:p>
                  </a:txBody>
                  <a:tcPr marL="68580" marR="68580" marT="0" marB="0" anchor="ctr"/>
                </a:tc>
                <a:tc>
                  <a:txBody>
                    <a:bodyPr/>
                    <a:lstStyle/>
                    <a:p>
                      <a:pPr algn="just">
                        <a:spcBef>
                          <a:spcPts val="300"/>
                        </a:spcBef>
                        <a:spcAft>
                          <a:spcPts val="300"/>
                        </a:spcAft>
                      </a:pPr>
                      <a:r>
                        <a:rPr lang="en-US" sz="1100">
                          <a:effectLst/>
                        </a:rPr>
                        <a:t>cfu/g</a:t>
                      </a:r>
                      <a:endParaRPr lang="sr-Latn-RS" sz="1100">
                        <a:effectLst/>
                        <a:latin typeface="Times New Roman"/>
                        <a:ea typeface="Times New Roman"/>
                      </a:endParaRPr>
                    </a:p>
                  </a:txBody>
                  <a:tcPr marL="68580" marR="68580" marT="0" marB="0"/>
                </a:tc>
                <a:tc>
                  <a:txBody>
                    <a:bodyPr/>
                    <a:lstStyle/>
                    <a:p>
                      <a:pPr algn="ctr">
                        <a:spcBef>
                          <a:spcPts val="300"/>
                        </a:spcBef>
                        <a:spcAft>
                          <a:spcPts val="300"/>
                        </a:spcAft>
                      </a:pPr>
                      <a:r>
                        <a:rPr lang="sr-Cyrl-RS" sz="1100">
                          <a:effectLst/>
                        </a:rPr>
                        <a:t>10</a:t>
                      </a:r>
                      <a:endParaRPr lang="sr-Latn-RS" sz="1100">
                        <a:effectLst/>
                        <a:latin typeface="Times New Roman"/>
                        <a:ea typeface="Times New Roman"/>
                      </a:endParaRPr>
                    </a:p>
                  </a:txBody>
                  <a:tcPr marL="68580" marR="68580" marT="0" marB="0" anchor="ctr"/>
                </a:tc>
                <a:tc>
                  <a:txBody>
                    <a:bodyPr/>
                    <a:lstStyle/>
                    <a:p>
                      <a:pPr algn="just">
                        <a:spcBef>
                          <a:spcPts val="300"/>
                        </a:spcBef>
                        <a:spcAft>
                          <a:spcPts val="300"/>
                        </a:spcAft>
                      </a:pPr>
                      <a:r>
                        <a:rPr lang="en-US" sz="1100">
                          <a:effectLst/>
                        </a:rPr>
                        <a:t>SRPS ISO 21528-2</a:t>
                      </a:r>
                      <a:r>
                        <a:rPr lang="sr-Latn-RS" sz="1100">
                          <a:effectLst/>
                        </a:rPr>
                        <a:t>:2009*</a:t>
                      </a:r>
                      <a:endParaRPr lang="sr-Latn-RS" sz="1100">
                        <a:effectLst/>
                        <a:latin typeface="Times New Roman"/>
                        <a:ea typeface="Times New Roman"/>
                      </a:endParaRPr>
                    </a:p>
                  </a:txBody>
                  <a:tcPr marL="68580" marR="68580" marT="0" marB="0" anchor="ctr"/>
                </a:tc>
              </a:tr>
              <a:tr h="1066845">
                <a:tc>
                  <a:txBody>
                    <a:bodyPr/>
                    <a:lstStyle/>
                    <a:p>
                      <a:pPr algn="just">
                        <a:spcBef>
                          <a:spcPts val="300"/>
                        </a:spcBef>
                        <a:spcAft>
                          <a:spcPts val="300"/>
                        </a:spcAft>
                      </a:pPr>
                      <a:r>
                        <a:rPr lang="sr-Cyrl-CS" sz="1100">
                          <a:effectLst/>
                        </a:rPr>
                        <a:t>плесни </a:t>
                      </a:r>
                      <a:endParaRPr lang="sr-Latn-RS" sz="1100">
                        <a:effectLst/>
                        <a:latin typeface="Times New Roman"/>
                        <a:ea typeface="Times New Roman"/>
                      </a:endParaRPr>
                    </a:p>
                  </a:txBody>
                  <a:tcPr marL="68580" marR="68580" marT="0" marB="0" anchor="ctr"/>
                </a:tc>
                <a:tc>
                  <a:txBody>
                    <a:bodyPr/>
                    <a:lstStyle/>
                    <a:p>
                      <a:pPr algn="just">
                        <a:spcBef>
                          <a:spcPts val="300"/>
                        </a:spcBef>
                        <a:spcAft>
                          <a:spcPts val="300"/>
                        </a:spcAft>
                      </a:pPr>
                      <a:r>
                        <a:rPr lang="en-US" sz="1100">
                          <a:effectLst/>
                        </a:rPr>
                        <a:t>cfu/g</a:t>
                      </a:r>
                      <a:endParaRPr lang="sr-Latn-RS" sz="1100">
                        <a:effectLst/>
                        <a:latin typeface="Times New Roman"/>
                        <a:ea typeface="Times New Roman"/>
                      </a:endParaRPr>
                    </a:p>
                  </a:txBody>
                  <a:tcPr marL="68580" marR="68580" marT="0" marB="0"/>
                </a:tc>
                <a:tc>
                  <a:txBody>
                    <a:bodyPr/>
                    <a:lstStyle/>
                    <a:p>
                      <a:pPr algn="ctr">
                        <a:spcBef>
                          <a:spcPts val="300"/>
                        </a:spcBef>
                        <a:spcAft>
                          <a:spcPts val="300"/>
                        </a:spcAft>
                      </a:pPr>
                      <a:r>
                        <a:rPr lang="ru-RU" sz="1100">
                          <a:effectLst/>
                        </a:rPr>
                        <a:t>10</a:t>
                      </a:r>
                      <a:r>
                        <a:rPr lang="ru-RU" sz="1100" baseline="30000">
                          <a:effectLst/>
                        </a:rPr>
                        <a:t>2</a:t>
                      </a:r>
                      <a:endParaRPr lang="sr-Latn-RS" sz="1100">
                        <a:effectLst/>
                        <a:latin typeface="Times New Roman"/>
                        <a:ea typeface="Times New Roman"/>
                      </a:endParaRPr>
                    </a:p>
                  </a:txBody>
                  <a:tcPr marL="68580" marR="68580" marT="0" marB="0" anchor="ctr"/>
                </a:tc>
                <a:tc>
                  <a:txBody>
                    <a:bodyPr/>
                    <a:lstStyle/>
                    <a:p>
                      <a:pPr algn="just">
                        <a:spcBef>
                          <a:spcPts val="300"/>
                        </a:spcBef>
                        <a:spcAft>
                          <a:spcPts val="300"/>
                        </a:spcAft>
                      </a:pPr>
                      <a:r>
                        <a:rPr lang="sr-Cyrl-CS" sz="1100" dirty="0">
                          <a:effectLst/>
                        </a:rPr>
                        <a:t>SRPS ISO 21527</a:t>
                      </a:r>
                      <a:r>
                        <a:rPr lang="en-US" sz="1100" dirty="0">
                          <a:effectLst/>
                        </a:rPr>
                        <a:t>-2:20</a:t>
                      </a:r>
                      <a:r>
                        <a:rPr lang="sr-Cyrl-RS" sz="1100" dirty="0">
                          <a:effectLst/>
                        </a:rPr>
                        <a:t>11*</a:t>
                      </a:r>
                      <a:endParaRPr lang="sr-Latn-RS" sz="11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xmlns="" val="215699657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млеко</a:t>
            </a:r>
            <a:endParaRPr lang="sr-Latn-RS" dirty="0"/>
          </a:p>
        </p:txBody>
      </p:sp>
      <p:graphicFrame>
        <p:nvGraphicFramePr>
          <p:cNvPr id="5" name="Content Placeholder 4"/>
          <p:cNvGraphicFramePr>
            <a:graphicFrameLocks noGrp="1"/>
          </p:cNvGraphicFramePr>
          <p:nvPr>
            <p:ph idx="1"/>
          </p:nvPr>
        </p:nvGraphicFramePr>
        <p:xfrm>
          <a:off x="1644650" y="2206784"/>
          <a:ext cx="5854700" cy="3312795"/>
        </p:xfrm>
        <a:graphic>
          <a:graphicData uri="http://schemas.openxmlformats.org/drawingml/2006/table">
            <a:tbl>
              <a:tblPr/>
              <a:tblGrid>
                <a:gridCol w="2192344"/>
                <a:gridCol w="608281"/>
                <a:gridCol w="912421"/>
                <a:gridCol w="2141654"/>
              </a:tblGrid>
              <a:tr h="1117600">
                <a:tc>
                  <a:txBody>
                    <a:bodyPr/>
                    <a:lstStyle/>
                    <a:p>
                      <a:pPr algn="ctr">
                        <a:lnSpc>
                          <a:spcPct val="115000"/>
                        </a:lnSpc>
                        <a:spcBef>
                          <a:spcPts val="300"/>
                        </a:spcBef>
                        <a:spcAft>
                          <a:spcPts val="300"/>
                        </a:spcAft>
                      </a:pPr>
                      <a:r>
                        <a:rPr lang="sr-Cyrl-CS" sz="1100" b="1" kern="100" dirty="0">
                          <a:solidFill>
                            <a:srgbClr val="000000"/>
                          </a:solidFill>
                          <a:effectLst/>
                          <a:latin typeface="Times New Roman"/>
                          <a:ea typeface="Times New Roman"/>
                          <a:cs typeface="Times New Roman"/>
                        </a:rPr>
                        <a:t>Микробиолошки параметри</a:t>
                      </a:r>
                      <a:endParaRPr lang="sr-Latn-RS" sz="1100" dirty="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300"/>
                        </a:spcBef>
                        <a:spcAft>
                          <a:spcPts val="300"/>
                        </a:spcAft>
                      </a:pPr>
                      <a:r>
                        <a:rPr lang="sr-Latn-RS" sz="1100" b="1" kern="100">
                          <a:solidFill>
                            <a:srgbClr val="000000"/>
                          </a:solidFill>
                          <a:effectLst/>
                          <a:latin typeface="Times New Roman"/>
                          <a:ea typeface="Times New Roman"/>
                          <a:cs typeface="Times New Roman"/>
                        </a:rPr>
                        <a:t>Мер. јед.</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300"/>
                        </a:spcBef>
                        <a:spcAft>
                          <a:spcPts val="300"/>
                        </a:spcAft>
                      </a:pPr>
                      <a:r>
                        <a:rPr lang="sr-Cyrl-CS" sz="1100" b="1" kern="100">
                          <a:solidFill>
                            <a:srgbClr val="000000"/>
                          </a:solidFill>
                          <a:effectLst/>
                          <a:latin typeface="Times New Roman"/>
                          <a:ea typeface="Times New Roman"/>
                          <a:cs typeface="Times New Roman"/>
                        </a:rPr>
                        <a:t>Дозвољена вредност </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300"/>
                        </a:spcBef>
                        <a:spcAft>
                          <a:spcPts val="300"/>
                        </a:spcAft>
                      </a:pPr>
                      <a:r>
                        <a:rPr lang="sl-SI" sz="1100" b="1" kern="100">
                          <a:solidFill>
                            <a:srgbClr val="000000"/>
                          </a:solidFill>
                          <a:effectLst/>
                          <a:latin typeface="Times New Roman"/>
                          <a:ea typeface="Times New Roman"/>
                          <a:cs typeface="Times New Roman"/>
                        </a:rPr>
                        <a:t>Метода испитивања</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7600">
                <a:tc>
                  <a:txBody>
                    <a:bodyPr/>
                    <a:lstStyle/>
                    <a:p>
                      <a:pPr>
                        <a:lnSpc>
                          <a:spcPct val="115000"/>
                        </a:lnSpc>
                        <a:spcBef>
                          <a:spcPts val="300"/>
                        </a:spcBef>
                        <a:spcAft>
                          <a:spcPts val="300"/>
                        </a:spcAft>
                      </a:pPr>
                      <a:r>
                        <a:rPr lang="en-US" sz="1100" kern="100">
                          <a:solidFill>
                            <a:srgbClr val="000000"/>
                          </a:solidFill>
                          <a:effectLst/>
                          <a:latin typeface="Times New Roman"/>
                          <a:ea typeface="Times New Roman"/>
                          <a:cs typeface="Times New Roman"/>
                        </a:rPr>
                        <a:t>Listeria monocytogenes</a:t>
                      </a:r>
                      <a:r>
                        <a:rPr lang="sr-Cyrl-RS" sz="1100" kern="100" baseline="30000">
                          <a:solidFill>
                            <a:srgbClr val="000000"/>
                          </a:solidFill>
                          <a:effectLst/>
                          <a:latin typeface="Times New Roman"/>
                          <a:ea typeface="Times New Roman"/>
                          <a:cs typeface="Times New Roman"/>
                        </a:rPr>
                        <a:t>1</a:t>
                      </a:r>
                      <a:r>
                        <a:rPr lang="sr-Cyrl-CS" sz="1100" kern="100" baseline="30000">
                          <a:solidFill>
                            <a:srgbClr val="000000"/>
                          </a:solidFill>
                          <a:effectLst/>
                          <a:latin typeface="Times New Roman"/>
                          <a:ea typeface="Times New Roman"/>
                          <a:cs typeface="Times New Roman"/>
                        </a:rPr>
                        <a:t>)</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300"/>
                        </a:spcBef>
                        <a:spcAft>
                          <a:spcPts val="300"/>
                        </a:spcAft>
                      </a:pPr>
                      <a:r>
                        <a:rPr lang="sr-Cyrl-RS" sz="1100" kern="100" baseline="30000">
                          <a:solidFill>
                            <a:srgbClr val="000000"/>
                          </a:solidFill>
                          <a:effectLst/>
                          <a:latin typeface="Times New Roman"/>
                          <a:ea typeface="Times New Roman"/>
                          <a:cs typeface="Times New Roman"/>
                        </a:rPr>
                        <a:t>-</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300"/>
                        </a:spcBef>
                        <a:spcAft>
                          <a:spcPts val="300"/>
                        </a:spcAft>
                      </a:pPr>
                      <a:r>
                        <a:rPr lang="sr-Cyrl-RS" sz="1100" kern="100">
                          <a:solidFill>
                            <a:srgbClr val="000000"/>
                          </a:solidFill>
                          <a:effectLst/>
                          <a:latin typeface="Times New Roman"/>
                          <a:ea typeface="Times New Roman"/>
                          <a:cs typeface="Times New Roman"/>
                        </a:rPr>
                        <a:t>одсуство</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300"/>
                        </a:spcBef>
                        <a:spcAft>
                          <a:spcPts val="300"/>
                        </a:spcAft>
                      </a:pPr>
                      <a:r>
                        <a:rPr lang="en-US" sz="1100" kern="100">
                          <a:solidFill>
                            <a:srgbClr val="000000"/>
                          </a:solidFill>
                          <a:effectLst/>
                          <a:latin typeface="Times New Roman"/>
                          <a:ea typeface="Times New Roman"/>
                          <a:cs typeface="Times New Roman"/>
                        </a:rPr>
                        <a:t>SRPS EN IS</a:t>
                      </a:r>
                      <a:r>
                        <a:rPr lang="sr-Cyrl-RS" sz="1100" kern="100">
                          <a:solidFill>
                            <a:srgbClr val="000000"/>
                          </a:solidFill>
                          <a:effectLst/>
                          <a:latin typeface="Times New Roman"/>
                          <a:ea typeface="Times New Roman"/>
                          <a:cs typeface="Times New Roman"/>
                        </a:rPr>
                        <a:t>О</a:t>
                      </a:r>
                      <a:r>
                        <a:rPr lang="sr-Cyrl-CS" sz="1100" kern="100">
                          <a:solidFill>
                            <a:srgbClr val="000000"/>
                          </a:solidFill>
                          <a:effectLst/>
                          <a:latin typeface="Times New Roman"/>
                          <a:ea typeface="Times New Roman"/>
                          <a:cs typeface="Times New Roman"/>
                        </a:rPr>
                        <a:t>112901</a:t>
                      </a:r>
                      <a:r>
                        <a:rPr lang="sr-Latn-RS" sz="1100" kern="100">
                          <a:solidFill>
                            <a:srgbClr val="000000"/>
                          </a:solidFill>
                          <a:effectLst/>
                          <a:latin typeface="Times New Roman"/>
                          <a:ea typeface="Times New Roman"/>
                          <a:cs typeface="Times New Roman"/>
                        </a:rPr>
                        <a:t>:20</a:t>
                      </a:r>
                      <a:r>
                        <a:rPr lang="sr-Cyrl-RS" sz="1100" kern="100">
                          <a:solidFill>
                            <a:srgbClr val="000000"/>
                          </a:solidFill>
                          <a:effectLst/>
                          <a:latin typeface="Times New Roman"/>
                          <a:ea typeface="Times New Roman"/>
                          <a:cs typeface="Times New Roman"/>
                        </a:rPr>
                        <a:t>1</a:t>
                      </a:r>
                      <a:r>
                        <a:rPr lang="sr-Latn-RS" sz="1100" kern="100">
                          <a:solidFill>
                            <a:srgbClr val="000000"/>
                          </a:solidFill>
                          <a:effectLst/>
                          <a:latin typeface="Times New Roman"/>
                          <a:ea typeface="Times New Roman"/>
                          <a:cs typeface="Times New Roman"/>
                        </a:rPr>
                        <a:t>7*</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7595">
                <a:tc>
                  <a:txBody>
                    <a:bodyPr/>
                    <a:lstStyle/>
                    <a:p>
                      <a:pPr algn="just">
                        <a:lnSpc>
                          <a:spcPct val="115000"/>
                        </a:lnSpc>
                        <a:spcBef>
                          <a:spcPts val="300"/>
                        </a:spcBef>
                        <a:spcAft>
                          <a:spcPts val="300"/>
                        </a:spcAft>
                      </a:pPr>
                      <a:r>
                        <a:rPr lang="sr-Cyrl-CS" sz="1100" kern="100">
                          <a:solidFill>
                            <a:srgbClr val="000000"/>
                          </a:solidFill>
                          <a:effectLst/>
                          <a:latin typeface="Times New Roman"/>
                          <a:ea typeface="Times New Roman"/>
                          <a:cs typeface="Times New Roman"/>
                        </a:rPr>
                        <a:t>број аеробних колонија</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300"/>
                        </a:spcBef>
                        <a:spcAft>
                          <a:spcPts val="300"/>
                        </a:spcAft>
                      </a:pPr>
                      <a:r>
                        <a:rPr lang="en-US" sz="1100" kern="100" dirty="0" err="1">
                          <a:solidFill>
                            <a:srgbClr val="000000"/>
                          </a:solidFill>
                          <a:effectLst/>
                          <a:latin typeface="Times New Roman"/>
                          <a:ea typeface="Times New Roman"/>
                          <a:cs typeface="Times New Roman"/>
                        </a:rPr>
                        <a:t>cfu</a:t>
                      </a:r>
                      <a:r>
                        <a:rPr lang="en-US" sz="1100" kern="100" dirty="0">
                          <a:solidFill>
                            <a:srgbClr val="000000"/>
                          </a:solidFill>
                          <a:effectLst/>
                          <a:latin typeface="Times New Roman"/>
                          <a:ea typeface="Times New Roman"/>
                          <a:cs typeface="Times New Roman"/>
                        </a:rPr>
                        <a:t>/g</a:t>
                      </a:r>
                      <a:endParaRPr lang="sr-Latn-RS" sz="1100" dirty="0">
                        <a:effectLst/>
                        <a:latin typeface="Calibri"/>
                        <a:ea typeface="Calibri"/>
                        <a:cs typeface="Times New Roman"/>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300"/>
                        </a:spcBef>
                        <a:spcAft>
                          <a:spcPts val="300"/>
                        </a:spcAft>
                      </a:pPr>
                      <a:r>
                        <a:rPr lang="sr-Cyrl-CS" sz="1100" kern="100">
                          <a:solidFill>
                            <a:srgbClr val="000000"/>
                          </a:solidFill>
                          <a:effectLst/>
                          <a:latin typeface="Times New Roman"/>
                          <a:ea typeface="Times New Roman"/>
                          <a:cs typeface="Times New Roman"/>
                        </a:rPr>
                        <a:t>-</a:t>
                      </a:r>
                      <a:endParaRPr lang="sr-Latn-RS" sz="1100">
                        <a:effectLst/>
                        <a:latin typeface="Calibri"/>
                        <a:ea typeface="Calibri"/>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300"/>
                        </a:spcBef>
                        <a:spcAft>
                          <a:spcPts val="0"/>
                        </a:spcAft>
                      </a:pPr>
                      <a:r>
                        <a:rPr lang="en-US" sz="1100" kern="100" dirty="0">
                          <a:solidFill>
                            <a:srgbClr val="000000"/>
                          </a:solidFill>
                          <a:effectLst/>
                          <a:latin typeface="TimesNewRomanPSMT"/>
                          <a:ea typeface="Times New Roman"/>
                          <a:cs typeface="TimesNewRomanPSMT"/>
                        </a:rPr>
                        <a:t>SRPS EN ISO4833-1:2014*</a:t>
                      </a:r>
                      <a:endParaRPr lang="sr-Latn-RS" sz="1100" dirty="0">
                        <a:effectLst/>
                        <a:latin typeface="Calibri"/>
                        <a:ea typeface="Calibri"/>
                        <a:cs typeface="Times New Roman"/>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968114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755650" y="404813"/>
            <a:ext cx="8137525" cy="5976937"/>
          </a:xfrm>
        </p:spPr>
        <p:txBody>
          <a:bodyPr>
            <a:normAutofit lnSpcReduction="10000"/>
          </a:bodyPr>
          <a:lstStyle/>
          <a:p>
            <a:pPr marL="0" indent="0" algn="ctr">
              <a:buNone/>
            </a:pPr>
            <a:r>
              <a:rPr lang="sr-Cyrl-CS" sz="2800" b="1" dirty="0" smtClean="0"/>
              <a:t>ЗАПИСНИК- подаци о узорковању:</a:t>
            </a:r>
            <a:endParaRPr lang="en-US" sz="2800" b="1" dirty="0" smtClean="0"/>
          </a:p>
          <a:p>
            <a:endParaRPr lang="sr-Cyrl-CS" sz="2800" b="1" dirty="0" smtClean="0"/>
          </a:p>
          <a:p>
            <a:pPr>
              <a:buFontTx/>
              <a:buNone/>
            </a:pPr>
            <a:r>
              <a:rPr lang="sr-Cyrl-CS" sz="2800" dirty="0" smtClean="0"/>
              <a:t>- месту</a:t>
            </a:r>
          </a:p>
          <a:p>
            <a:pPr>
              <a:buFontTx/>
              <a:buNone/>
            </a:pPr>
            <a:r>
              <a:rPr lang="sr-Cyrl-CS" sz="2800" dirty="0" smtClean="0"/>
              <a:t>- условима чувања</a:t>
            </a:r>
          </a:p>
          <a:p>
            <a:pPr>
              <a:buFontTx/>
              <a:buNone/>
            </a:pPr>
            <a:r>
              <a:rPr lang="sr-Cyrl-CS" sz="2800" dirty="0" smtClean="0"/>
              <a:t>- датуму</a:t>
            </a:r>
          </a:p>
          <a:p>
            <a:pPr>
              <a:buFontTx/>
              <a:buNone/>
            </a:pPr>
            <a:r>
              <a:rPr lang="sr-Cyrl-CS" sz="2800" dirty="0" smtClean="0"/>
              <a:t>- времену узимања и количини производа од кога је узорак узет</a:t>
            </a:r>
          </a:p>
          <a:p>
            <a:pPr>
              <a:buFontTx/>
              <a:buNone/>
            </a:pPr>
            <a:r>
              <a:rPr lang="sr-Cyrl-CS" sz="2800" dirty="0" smtClean="0"/>
              <a:t>- броју појединачних узорака</a:t>
            </a:r>
          </a:p>
          <a:p>
            <a:pPr>
              <a:buFontTx/>
              <a:buNone/>
            </a:pPr>
            <a:r>
              <a:rPr lang="sr-Cyrl-CS" sz="2800" dirty="0" smtClean="0"/>
              <a:t>- њиховој ознаци за идентификацију</a:t>
            </a:r>
          </a:p>
          <a:p>
            <a:pPr>
              <a:buFontTx/>
              <a:buNone/>
            </a:pPr>
            <a:r>
              <a:rPr lang="sr-Cyrl-CS" sz="2800" dirty="0" smtClean="0"/>
              <a:t>- количини која се достављају на анализу</a:t>
            </a:r>
          </a:p>
          <a:p>
            <a:pPr>
              <a:buFontTx/>
              <a:buNone/>
            </a:pPr>
            <a:r>
              <a:rPr lang="sr-Cyrl-CS" sz="2800" dirty="0" smtClean="0"/>
              <a:t>- врсти и количини конзерванаса ако су додати узорку</a:t>
            </a:r>
            <a:endParaRPr lang="sr-Latn-CS" sz="2800" dirty="0" smtClean="0"/>
          </a:p>
          <a:p>
            <a:endParaRPr lang="sr-Latn-CS" b="1" dirty="0" smtClean="0"/>
          </a:p>
        </p:txBody>
      </p:sp>
    </p:spTree>
    <p:extLst>
      <p:ext uri="{BB962C8B-B14F-4D97-AF65-F5344CB8AC3E}">
        <p14:creationId xmlns:p14="http://schemas.microsoft.com/office/powerpoint/2010/main" xmlns="" val="2841895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1125538"/>
            <a:ext cx="9144000" cy="457200"/>
          </a:xfrm>
        </p:spPr>
        <p:txBody>
          <a:bodyPr/>
          <a:lstStyle/>
          <a:p>
            <a:r>
              <a:rPr lang="en-US" sz="2400" b="1" smtClean="0"/>
              <a:t>Фалсификовање намирница</a:t>
            </a:r>
          </a:p>
        </p:txBody>
      </p:sp>
      <p:sp>
        <p:nvSpPr>
          <p:cNvPr id="9219" name="Rectangle 3"/>
          <p:cNvSpPr>
            <a:spLocks noGrp="1" noChangeArrowheads="1"/>
          </p:cNvSpPr>
          <p:nvPr>
            <p:ph type="body" idx="1"/>
          </p:nvPr>
        </p:nvSpPr>
        <p:spPr>
          <a:xfrm>
            <a:off x="0" y="1785938"/>
            <a:ext cx="9144000" cy="4956175"/>
          </a:xfrm>
        </p:spPr>
        <p:txBody>
          <a:bodyPr/>
          <a:lstStyle/>
          <a:p>
            <a:pPr>
              <a:lnSpc>
                <a:spcPct val="90000"/>
              </a:lnSpc>
            </a:pPr>
            <a:r>
              <a:rPr lang="en-US" sz="2400" dirty="0" smtClean="0"/>
              <a:t>О </a:t>
            </a:r>
            <a:r>
              <a:rPr lang="en-US" sz="2400" dirty="0" err="1" smtClean="0"/>
              <a:t>фалсификату</a:t>
            </a:r>
            <a:r>
              <a:rPr lang="en-US" sz="2400" dirty="0" smtClean="0"/>
              <a:t> </a:t>
            </a:r>
            <a:r>
              <a:rPr lang="en-US" sz="2400" dirty="0" err="1" smtClean="0"/>
              <a:t>одре</a:t>
            </a:r>
            <a:r>
              <a:rPr lang="sr-Cyrl-CS" sz="2400" dirty="0" smtClean="0"/>
              <a:t>ђ</a:t>
            </a:r>
            <a:r>
              <a:rPr lang="en-US" sz="2400" dirty="0" err="1" smtClean="0"/>
              <a:t>ене</a:t>
            </a:r>
            <a:r>
              <a:rPr lang="en-US" sz="2400" dirty="0" smtClean="0"/>
              <a:t> </a:t>
            </a:r>
            <a:r>
              <a:rPr lang="en-US" sz="2400" dirty="0" err="1" smtClean="0"/>
              <a:t>намирнице</a:t>
            </a:r>
            <a:r>
              <a:rPr lang="en-US" sz="2400" dirty="0" smtClean="0"/>
              <a:t> </a:t>
            </a:r>
            <a:r>
              <a:rPr lang="en-US" sz="2400" dirty="0" err="1" smtClean="0"/>
              <a:t>говоримо</a:t>
            </a:r>
            <a:r>
              <a:rPr lang="en-US" sz="2400" dirty="0" smtClean="0"/>
              <a:t> </a:t>
            </a:r>
            <a:r>
              <a:rPr lang="en-US" sz="2400" dirty="0" err="1" smtClean="0"/>
              <a:t>када</a:t>
            </a:r>
            <a:r>
              <a:rPr lang="en-US" sz="2400" dirty="0" smtClean="0"/>
              <a:t> </a:t>
            </a:r>
            <a:r>
              <a:rPr lang="en-US" sz="2400" dirty="0" err="1" smtClean="0"/>
              <a:t>је</a:t>
            </a:r>
            <a:r>
              <a:rPr lang="en-US" sz="2400" dirty="0" smtClean="0"/>
              <a:t> </a:t>
            </a:r>
            <a:r>
              <a:rPr lang="en-US" sz="2400" dirty="0" err="1" smtClean="0"/>
              <a:t>намерним</a:t>
            </a:r>
            <a:r>
              <a:rPr lang="en-US" sz="2400" dirty="0" smtClean="0"/>
              <a:t> </a:t>
            </a:r>
            <a:r>
              <a:rPr lang="en-US" sz="2400" dirty="0" err="1" smtClean="0"/>
              <a:t>поступком</a:t>
            </a:r>
            <a:r>
              <a:rPr lang="en-US" sz="2400" dirty="0" smtClean="0"/>
              <a:t> </a:t>
            </a:r>
            <a:r>
              <a:rPr lang="en-US" sz="2400" dirty="0" err="1" smtClean="0"/>
              <a:t>њен</a:t>
            </a:r>
            <a:r>
              <a:rPr lang="en-US" sz="2400" dirty="0" smtClean="0"/>
              <a:t> </a:t>
            </a:r>
            <a:r>
              <a:rPr lang="en-US" sz="2400" dirty="0" err="1" smtClean="0"/>
              <a:t>нормалан</a:t>
            </a:r>
            <a:r>
              <a:rPr lang="en-US" sz="2400" dirty="0" smtClean="0"/>
              <a:t> </a:t>
            </a:r>
            <a:r>
              <a:rPr lang="en-US" sz="2400" dirty="0" err="1" smtClean="0"/>
              <a:t>састав</a:t>
            </a:r>
            <a:r>
              <a:rPr lang="en-US" sz="2400" dirty="0" smtClean="0"/>
              <a:t> </a:t>
            </a:r>
            <a:r>
              <a:rPr lang="en-US" sz="2400" dirty="0" err="1" smtClean="0"/>
              <a:t>измењен</a:t>
            </a:r>
            <a:r>
              <a:rPr lang="en-US" sz="2400" dirty="0" smtClean="0"/>
              <a:t> </a:t>
            </a:r>
            <a:r>
              <a:rPr lang="en-US" sz="2400" dirty="0" err="1" smtClean="0"/>
              <a:t>додавањем</a:t>
            </a:r>
            <a:r>
              <a:rPr lang="en-US" sz="2400" dirty="0" smtClean="0"/>
              <a:t> </a:t>
            </a:r>
            <a:r>
              <a:rPr lang="en-US" sz="2400" dirty="0" err="1" smtClean="0"/>
              <a:t>или</a:t>
            </a:r>
            <a:r>
              <a:rPr lang="en-US" sz="2400" dirty="0" smtClean="0"/>
              <a:t> </a:t>
            </a:r>
            <a:r>
              <a:rPr lang="en-US" sz="2400" dirty="0" err="1" smtClean="0"/>
              <a:t>одузимањем</a:t>
            </a:r>
            <a:r>
              <a:rPr lang="en-US" sz="2400" dirty="0" smtClean="0"/>
              <a:t> </a:t>
            </a:r>
            <a:r>
              <a:rPr lang="en-US" sz="2400" dirty="0" err="1" smtClean="0"/>
              <a:t>састојака</a:t>
            </a:r>
            <a:r>
              <a:rPr lang="en-US" sz="2400" dirty="0" smtClean="0"/>
              <a:t> </a:t>
            </a:r>
            <a:r>
              <a:rPr lang="en-US" sz="2400" dirty="0" err="1" smtClean="0"/>
              <a:t>или</a:t>
            </a:r>
            <a:r>
              <a:rPr lang="en-US" sz="2400" dirty="0" smtClean="0"/>
              <a:t> </a:t>
            </a:r>
            <a:r>
              <a:rPr lang="en-US" sz="2400" dirty="0" err="1" smtClean="0"/>
              <a:t>страним</a:t>
            </a:r>
            <a:r>
              <a:rPr lang="en-US" sz="2400" dirty="0" smtClean="0"/>
              <a:t> </a:t>
            </a:r>
            <a:r>
              <a:rPr lang="en-US" sz="2400" dirty="0" err="1" smtClean="0"/>
              <a:t>примесама</a:t>
            </a:r>
            <a:r>
              <a:rPr lang="en-US" sz="2400" dirty="0" smtClean="0"/>
              <a:t>.</a:t>
            </a:r>
          </a:p>
          <a:p>
            <a:pPr>
              <a:lnSpc>
                <a:spcPct val="90000"/>
              </a:lnSpc>
              <a:buFontTx/>
              <a:buNone/>
            </a:pPr>
            <a:endParaRPr lang="en-US" sz="2400" dirty="0" smtClean="0"/>
          </a:p>
          <a:p>
            <a:pPr>
              <a:lnSpc>
                <a:spcPct val="90000"/>
              </a:lnSpc>
            </a:pPr>
            <a:r>
              <a:rPr lang="en-US" sz="2400" dirty="0" err="1" smtClean="0"/>
              <a:t>Циљ</a:t>
            </a:r>
            <a:r>
              <a:rPr lang="en-US" sz="2400" dirty="0" smtClean="0"/>
              <a:t>: </a:t>
            </a:r>
            <a:r>
              <a:rPr lang="en-US" sz="2400" dirty="0" err="1" smtClean="0"/>
              <a:t>Противправно</a:t>
            </a:r>
            <a:r>
              <a:rPr lang="en-US" sz="2400" dirty="0" smtClean="0"/>
              <a:t> </a:t>
            </a:r>
            <a:r>
              <a:rPr lang="en-US" sz="2400" dirty="0" err="1" smtClean="0"/>
              <a:t>стицање</a:t>
            </a:r>
            <a:r>
              <a:rPr lang="en-US" sz="2400" dirty="0" smtClean="0"/>
              <a:t> </a:t>
            </a:r>
            <a:r>
              <a:rPr lang="en-US" sz="2400" dirty="0" err="1" smtClean="0"/>
              <a:t>економске</a:t>
            </a:r>
            <a:r>
              <a:rPr lang="en-US" sz="2400" dirty="0" smtClean="0"/>
              <a:t> </a:t>
            </a:r>
            <a:r>
              <a:rPr lang="en-US" sz="2400" dirty="0" err="1" smtClean="0"/>
              <a:t>добити</a:t>
            </a:r>
            <a:endParaRPr lang="en-US" sz="2400" dirty="0" smtClean="0"/>
          </a:p>
          <a:p>
            <a:pPr>
              <a:lnSpc>
                <a:spcPct val="90000"/>
              </a:lnSpc>
              <a:buFontTx/>
              <a:buNone/>
            </a:pPr>
            <a:endParaRPr lang="en-US" sz="2400" dirty="0" smtClean="0"/>
          </a:p>
          <a:p>
            <a:pPr>
              <a:lnSpc>
                <a:spcPct val="90000"/>
              </a:lnSpc>
            </a:pPr>
            <a:r>
              <a:rPr lang="en-US" sz="2400" dirty="0" err="1" smtClean="0"/>
              <a:t>Опасност</a:t>
            </a:r>
            <a:r>
              <a:rPr lang="en-US" sz="2400" dirty="0" smtClean="0"/>
              <a:t> </a:t>
            </a:r>
            <a:r>
              <a:rPr lang="en-US" sz="2400" dirty="0" err="1" smtClean="0"/>
              <a:t>фалсификата</a:t>
            </a:r>
            <a:r>
              <a:rPr lang="en-US" sz="2400" dirty="0" smtClean="0"/>
              <a:t> </a:t>
            </a:r>
            <a:r>
              <a:rPr lang="en-US" sz="2400" dirty="0" err="1" smtClean="0"/>
              <a:t>намирнице</a:t>
            </a:r>
            <a:r>
              <a:rPr lang="en-US" sz="2400" dirty="0" smtClean="0"/>
              <a:t> </a:t>
            </a:r>
            <a:r>
              <a:rPr lang="en-US" sz="2400" dirty="0" err="1" smtClean="0"/>
              <a:t>по</a:t>
            </a:r>
            <a:r>
              <a:rPr lang="en-US" sz="2400" dirty="0" smtClean="0"/>
              <a:t> </a:t>
            </a:r>
            <a:r>
              <a:rPr lang="en-US" sz="2400" dirty="0" err="1" smtClean="0"/>
              <a:t>здравље</a:t>
            </a:r>
            <a:endParaRPr lang="en-US" sz="2400" dirty="0" smtClean="0"/>
          </a:p>
          <a:p>
            <a:pPr>
              <a:lnSpc>
                <a:spcPct val="90000"/>
              </a:lnSpc>
              <a:buFontTx/>
              <a:buNone/>
            </a:pPr>
            <a:endParaRPr lang="en-US" sz="2400" dirty="0" smtClean="0"/>
          </a:p>
          <a:p>
            <a:pPr>
              <a:lnSpc>
                <a:spcPct val="90000"/>
              </a:lnSpc>
            </a:pPr>
            <a:r>
              <a:rPr lang="en-US" sz="2400" dirty="0" err="1" smtClean="0"/>
              <a:t>Нај</a:t>
            </a:r>
            <a:r>
              <a:rPr lang="sr-Cyrl-CS" sz="2400" dirty="0" smtClean="0"/>
              <a:t>чешће</a:t>
            </a:r>
            <a:r>
              <a:rPr lang="en-US" sz="2400" dirty="0" smtClean="0"/>
              <a:t> </a:t>
            </a:r>
            <a:r>
              <a:rPr lang="en-US" sz="2400" dirty="0" err="1" smtClean="0"/>
              <a:t>кори</a:t>
            </a:r>
            <a:r>
              <a:rPr lang="sr-Cyrl-CS" sz="2400" dirty="0" smtClean="0"/>
              <a:t>шћ</a:t>
            </a:r>
            <a:r>
              <a:rPr lang="en-US" sz="2400" dirty="0" err="1" smtClean="0"/>
              <a:t>ена</a:t>
            </a:r>
            <a:r>
              <a:rPr lang="en-US" sz="2400" dirty="0" smtClean="0"/>
              <a:t> </a:t>
            </a:r>
            <a:r>
              <a:rPr lang="en-US" sz="2400" dirty="0" err="1" smtClean="0"/>
              <a:t>материја</a:t>
            </a:r>
            <a:r>
              <a:rPr lang="en-US" sz="2400" dirty="0" smtClean="0"/>
              <a:t> </a:t>
            </a:r>
            <a:r>
              <a:rPr lang="en-US" sz="2400" dirty="0" err="1" smtClean="0"/>
              <a:t>за</a:t>
            </a:r>
            <a:r>
              <a:rPr lang="en-US" sz="2400" dirty="0" smtClean="0"/>
              <a:t> </a:t>
            </a:r>
            <a:r>
              <a:rPr lang="en-US" sz="2400" dirty="0" err="1" smtClean="0"/>
              <a:t>фалсификовање</a:t>
            </a:r>
            <a:r>
              <a:rPr lang="en-US" sz="2400" dirty="0" smtClean="0"/>
              <a:t> </a:t>
            </a:r>
            <a:r>
              <a:rPr lang="en-US" sz="2400" dirty="0" err="1" smtClean="0"/>
              <a:t>намирница</a:t>
            </a:r>
            <a:r>
              <a:rPr lang="en-US" sz="2400" dirty="0" smtClean="0"/>
              <a:t> </a:t>
            </a:r>
            <a:r>
              <a:rPr lang="en-US" sz="2400" dirty="0" err="1" smtClean="0"/>
              <a:t>је</a:t>
            </a:r>
            <a:r>
              <a:rPr lang="en-US" sz="2400" dirty="0" smtClean="0"/>
              <a:t> ВОДА (у </a:t>
            </a:r>
            <a:r>
              <a:rPr lang="en-US" sz="2400" dirty="0" err="1" smtClean="0"/>
              <a:t>циљу</a:t>
            </a:r>
            <a:r>
              <a:rPr lang="en-US" sz="2400" dirty="0" smtClean="0"/>
              <a:t>, </a:t>
            </a:r>
            <a:r>
              <a:rPr lang="en-US" sz="2400" dirty="0" err="1" smtClean="0"/>
              <a:t>разбла</a:t>
            </a:r>
            <a:r>
              <a:rPr lang="sr-Cyrl-CS" sz="2400" dirty="0" smtClean="0"/>
              <a:t>ж</a:t>
            </a:r>
            <a:r>
              <a:rPr lang="en-US" sz="2400" dirty="0" err="1" smtClean="0"/>
              <a:t>ивања</a:t>
            </a:r>
            <a:r>
              <a:rPr lang="en-US" sz="2400" dirty="0" smtClean="0"/>
              <a:t> </a:t>
            </a:r>
            <a:r>
              <a:rPr lang="en-US" sz="2400" dirty="0" err="1" smtClean="0"/>
              <a:t>додаје</a:t>
            </a:r>
            <a:r>
              <a:rPr lang="en-US" sz="2400" dirty="0" smtClean="0"/>
              <a:t> </a:t>
            </a:r>
            <a:r>
              <a:rPr lang="en-US" sz="2400" dirty="0" err="1" smtClean="0"/>
              <a:t>се</a:t>
            </a:r>
            <a:r>
              <a:rPr lang="en-US" sz="2400" dirty="0" smtClean="0"/>
              <a:t> </a:t>
            </a:r>
            <a:r>
              <a:rPr lang="en-US" sz="2400" dirty="0" err="1" smtClean="0"/>
              <a:t>намирницама</a:t>
            </a:r>
            <a:r>
              <a:rPr lang="en-US" sz="2400" dirty="0" smtClean="0"/>
              <a:t>, </a:t>
            </a:r>
            <a:r>
              <a:rPr lang="en-US" sz="2400" dirty="0" err="1" smtClean="0"/>
              <a:t>као</a:t>
            </a:r>
            <a:r>
              <a:rPr lang="en-US" sz="2400" dirty="0" smtClean="0"/>
              <a:t> </a:t>
            </a:r>
            <a:r>
              <a:rPr lang="en-US" sz="2400" dirty="0" err="1" smtClean="0"/>
              <a:t>нпр</a:t>
            </a:r>
            <a:r>
              <a:rPr lang="en-US" sz="2400" dirty="0" smtClean="0"/>
              <a:t>. </a:t>
            </a:r>
            <a:r>
              <a:rPr lang="sr-Cyrl-CS" sz="2400" dirty="0" smtClean="0"/>
              <a:t>м</a:t>
            </a:r>
            <a:r>
              <a:rPr lang="en-US" sz="2400" dirty="0" err="1" smtClean="0"/>
              <a:t>леку</a:t>
            </a:r>
            <a:r>
              <a:rPr lang="en-US" sz="2400" dirty="0" smtClean="0"/>
              <a:t>, </a:t>
            </a:r>
            <a:r>
              <a:rPr lang="en-US" sz="2400" dirty="0" err="1" smtClean="0"/>
              <a:t>соковима</a:t>
            </a:r>
            <a:r>
              <a:rPr lang="en-US" sz="2400" dirty="0" smtClean="0"/>
              <a:t> </a:t>
            </a:r>
            <a:r>
              <a:rPr lang="en-US" sz="2400" dirty="0" err="1" smtClean="0"/>
              <a:t>од</a:t>
            </a:r>
            <a:r>
              <a:rPr lang="en-US" sz="2400" dirty="0" smtClean="0"/>
              <a:t> </a:t>
            </a:r>
            <a:r>
              <a:rPr lang="en-US" sz="2400" dirty="0" err="1" smtClean="0"/>
              <a:t>во</a:t>
            </a:r>
            <a:r>
              <a:rPr lang="sr-Cyrl-CS" sz="2400" dirty="0" smtClean="0"/>
              <a:t>ћ</a:t>
            </a:r>
            <a:r>
              <a:rPr lang="en-US" sz="2400" dirty="0" smtClean="0"/>
              <a:t>а и </a:t>
            </a:r>
            <a:r>
              <a:rPr lang="en-US" sz="2400" dirty="0" err="1" smtClean="0"/>
              <a:t>повр</a:t>
            </a:r>
            <a:r>
              <a:rPr lang="sr-Cyrl-CS" sz="2400" dirty="0" smtClean="0"/>
              <a:t>ћ</a:t>
            </a:r>
            <a:r>
              <a:rPr lang="en-US" sz="2400" dirty="0" smtClean="0"/>
              <a:t>а, </a:t>
            </a:r>
            <a:r>
              <a:rPr lang="en-US" sz="2400" dirty="0" err="1" smtClean="0"/>
              <a:t>вину</a:t>
            </a:r>
            <a:r>
              <a:rPr lang="en-US" sz="2400" dirty="0" smtClean="0"/>
              <a:t> </a:t>
            </a:r>
            <a:r>
              <a:rPr lang="en-US" sz="2400" dirty="0" err="1" smtClean="0"/>
              <a:t>итд</a:t>
            </a:r>
            <a:r>
              <a:rPr lang="en-US" sz="2400" dirty="0" smtClean="0"/>
              <a:t>.)</a:t>
            </a:r>
          </a:p>
          <a:p>
            <a:pPr>
              <a:lnSpc>
                <a:spcPct val="90000"/>
              </a:lnSpc>
              <a:buFontTx/>
              <a:buNone/>
            </a:pPr>
            <a:endParaRPr lang="en-US" sz="2400" b="1" dirty="0" smtClean="0"/>
          </a:p>
        </p:txBody>
      </p:sp>
    </p:spTree>
    <p:extLst>
      <p:ext uri="{BB962C8B-B14F-4D97-AF65-F5344CB8AC3E}">
        <p14:creationId xmlns:p14="http://schemas.microsoft.com/office/powerpoint/2010/main" xmlns="" val="3551907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467544" y="476672"/>
            <a:ext cx="8229600" cy="714375"/>
          </a:xfrm>
        </p:spPr>
        <p:txBody>
          <a:bodyPr lIns="0" rIns="0" bIns="0" anchor="b">
            <a:normAutofit fontScale="90000"/>
          </a:bodyPr>
          <a:lstStyle/>
          <a:p>
            <a:pPr eaLnBrk="1" hangingPunct="1"/>
            <a:r>
              <a:rPr lang="vi-VN" dirty="0" smtClean="0">
                <a:solidFill>
                  <a:schemeClr val="tx1"/>
                </a:solidFill>
              </a:rPr>
              <a:t>Извори загађивања хране</a:t>
            </a:r>
            <a:endParaRPr lang="en-CA" dirty="0" smtClean="0">
              <a:solidFill>
                <a:schemeClr val="tx1"/>
              </a:solidFill>
            </a:endParaRPr>
          </a:p>
        </p:txBody>
      </p:sp>
      <p:sp>
        <p:nvSpPr>
          <p:cNvPr id="12291" name="Content Placeholder 2"/>
          <p:cNvSpPr>
            <a:spLocks noGrp="1"/>
          </p:cNvSpPr>
          <p:nvPr>
            <p:ph idx="4294967295"/>
          </p:nvPr>
        </p:nvSpPr>
        <p:spPr/>
        <p:txBody>
          <a:bodyPr/>
          <a:lstStyle/>
          <a:p>
            <a:pPr marL="273050" indent="-273050" eaLnBrk="1" hangingPunct="1"/>
            <a:r>
              <a:rPr lang="vi-VN" sz="3800" dirty="0" smtClean="0">
                <a:latin typeface="Times New Roman" pitchFamily="18" charset="0"/>
              </a:rPr>
              <a:t>Према природи загађују</a:t>
            </a:r>
            <a:r>
              <a:rPr lang="sr-Cyrl-RS" sz="3800" dirty="0" smtClean="0">
                <a:latin typeface="Times New Roman" pitchFamily="18" charset="0"/>
              </a:rPr>
              <a:t>ћ</a:t>
            </a:r>
            <a:r>
              <a:rPr lang="vi-VN" sz="3800" dirty="0" smtClean="0">
                <a:latin typeface="Times New Roman" pitchFamily="18" charset="0"/>
              </a:rPr>
              <a:t>их материја разликује се:</a:t>
            </a:r>
            <a:endParaRPr lang="en-US" sz="3800" dirty="0" smtClean="0"/>
          </a:p>
          <a:p>
            <a:pPr marL="273050" indent="-273050" eaLnBrk="1" hangingPunct="1"/>
            <a:endParaRPr lang="vi-VN" dirty="0" smtClean="0">
              <a:latin typeface="Times New Roman" pitchFamily="18" charset="0"/>
            </a:endParaRPr>
          </a:p>
          <a:p>
            <a:pPr marL="273050" indent="-273050" eaLnBrk="1" hangingPunct="1"/>
            <a:r>
              <a:rPr lang="vi-VN" dirty="0" smtClean="0">
                <a:latin typeface="Times New Roman" pitchFamily="18" charset="0"/>
              </a:rPr>
              <a:t>Хемијско загађивање</a:t>
            </a:r>
          </a:p>
          <a:p>
            <a:pPr marL="273050" indent="-273050" eaLnBrk="1" hangingPunct="1"/>
            <a:r>
              <a:rPr lang="vi-VN" dirty="0" smtClean="0">
                <a:latin typeface="Times New Roman" pitchFamily="18" charset="0"/>
              </a:rPr>
              <a:t>Радиоактивно загађивање</a:t>
            </a:r>
          </a:p>
          <a:p>
            <a:pPr marL="273050" indent="-273050" eaLnBrk="1" hangingPunct="1"/>
            <a:r>
              <a:rPr lang="vi-VN" dirty="0" smtClean="0">
                <a:latin typeface="Times New Roman" pitchFamily="18" charset="0"/>
              </a:rPr>
              <a:t>Биолошко загађивање</a:t>
            </a:r>
            <a:endParaRPr lang="sr-Cyrl-RS" dirty="0" smtClean="0">
              <a:latin typeface="Times New Roman" pitchFamily="18" charset="0"/>
            </a:endParaRPr>
          </a:p>
          <a:p>
            <a:pPr marL="273050" indent="-273050" eaLnBrk="1" hangingPunct="1"/>
            <a:r>
              <a:rPr lang="sr-Cyrl-RS" dirty="0" smtClean="0">
                <a:latin typeface="Times New Roman" pitchFamily="18" charset="0"/>
              </a:rPr>
              <a:t>Физичко (механичко) загађивање</a:t>
            </a:r>
            <a:endParaRPr lang="en-US" dirty="0" smtClean="0"/>
          </a:p>
          <a:p>
            <a:pPr marL="273050" indent="-273050" eaLnBrk="1" hangingPunct="1"/>
            <a:endParaRPr lang="vi-VN" dirty="0" smtClean="0">
              <a:latin typeface="Times New Roman" pitchFamily="18" charset="0"/>
            </a:endParaRPr>
          </a:p>
        </p:txBody>
      </p:sp>
    </p:spTree>
    <p:extLst>
      <p:ext uri="{BB962C8B-B14F-4D97-AF65-F5344CB8AC3E}">
        <p14:creationId xmlns:p14="http://schemas.microsoft.com/office/powerpoint/2010/main" xmlns="" val="3325502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p:txBody>
          <a:bodyPr lIns="0" rIns="0" bIns="0" anchor="b"/>
          <a:lstStyle/>
          <a:p>
            <a:pPr eaLnBrk="1" hangingPunct="1"/>
            <a:r>
              <a:rPr lang="vi-VN" smtClean="0">
                <a:solidFill>
                  <a:schemeClr val="tx1"/>
                </a:solidFill>
              </a:rPr>
              <a:t>Хемијско загађивање хране</a:t>
            </a:r>
            <a:endParaRPr lang="en-CA" smtClean="0">
              <a:solidFill>
                <a:schemeClr val="tx1"/>
              </a:solidFill>
            </a:endParaRPr>
          </a:p>
        </p:txBody>
      </p:sp>
      <p:sp>
        <p:nvSpPr>
          <p:cNvPr id="13315" name="Content Placeholder 2"/>
          <p:cNvSpPr>
            <a:spLocks noGrp="1"/>
          </p:cNvSpPr>
          <p:nvPr>
            <p:ph idx="4294967295"/>
          </p:nvPr>
        </p:nvSpPr>
        <p:spPr/>
        <p:txBody>
          <a:bodyPr/>
          <a:lstStyle/>
          <a:p>
            <a:pPr marL="273050" indent="-273050" eaLnBrk="1" hangingPunct="1"/>
            <a:r>
              <a:rPr lang="vi-VN" sz="3300" smtClean="0">
                <a:latin typeface="Times New Roman" pitchFamily="18" charset="0"/>
              </a:rPr>
              <a:t>Изазивају хемикалије које се користе у пољопривредној и индустријској производњи хране –пестициди, адитиви, вештачка ђубрива </a:t>
            </a:r>
            <a:r>
              <a:rPr lang="en-US" sz="3300" smtClean="0"/>
              <a:t>,</a:t>
            </a:r>
            <a:r>
              <a:rPr lang="en-US" sz="3300" smtClean="0">
                <a:latin typeface="Times New Roman" pitchFamily="18" charset="0"/>
                <a:cs typeface="Times New Roman" pitchFamily="18" charset="0"/>
              </a:rPr>
              <a:t>хормони,</a:t>
            </a:r>
            <a:r>
              <a:rPr lang="sr-Cyrl-RS" sz="3300" smtClean="0">
                <a:latin typeface="Times New Roman" pitchFamily="18" charset="0"/>
                <a:cs typeface="Times New Roman" pitchFamily="18" charset="0"/>
              </a:rPr>
              <a:t> </a:t>
            </a:r>
            <a:r>
              <a:rPr lang="en-US" sz="3300" smtClean="0">
                <a:latin typeface="Times New Roman" pitchFamily="18" charset="0"/>
                <a:cs typeface="Times New Roman" pitchFamily="18" charset="0"/>
              </a:rPr>
              <a:t>антибиотици </a:t>
            </a:r>
            <a:r>
              <a:rPr lang="vi-VN" sz="3300" smtClean="0">
                <a:latin typeface="Times New Roman" pitchFamily="18" charset="0"/>
              </a:rPr>
              <a:t>и тешки метали.</a:t>
            </a:r>
          </a:p>
          <a:p>
            <a:pPr marL="273050" indent="-273050" eaLnBrk="1" hangingPunct="1"/>
            <a:r>
              <a:rPr lang="vi-VN" sz="3300" smtClean="0">
                <a:latin typeface="Times New Roman" pitchFamily="18" charset="0"/>
              </a:rPr>
              <a:t>Хемијско загађивање хране може настати  путем ваздуха, воде или земљишта.</a:t>
            </a:r>
            <a:endParaRPr lang="en-CA" sz="3300" smtClean="0"/>
          </a:p>
        </p:txBody>
      </p:sp>
    </p:spTree>
    <p:extLst>
      <p:ext uri="{BB962C8B-B14F-4D97-AF65-F5344CB8AC3E}">
        <p14:creationId xmlns:p14="http://schemas.microsoft.com/office/powerpoint/2010/main" xmlns="" val="3950564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457200" y="1062038"/>
            <a:ext cx="8229600" cy="438150"/>
          </a:xfrm>
        </p:spPr>
        <p:txBody>
          <a:bodyPr lIns="0" rIns="0" bIns="0" anchor="b">
            <a:normAutofit fontScale="90000"/>
          </a:bodyPr>
          <a:lstStyle/>
          <a:p>
            <a:pPr eaLnBrk="1" hangingPunct="1"/>
            <a:r>
              <a:rPr lang="en-CA" smtClean="0">
                <a:solidFill>
                  <a:schemeClr val="tx1"/>
                </a:solidFill>
              </a:rPr>
              <a:t>Адитиви</a:t>
            </a:r>
            <a:r>
              <a:rPr lang="sr-Cyrl-RS" smtClean="0">
                <a:solidFill>
                  <a:schemeClr val="tx1"/>
                </a:solidFill>
              </a:rPr>
              <a:t>-увод</a:t>
            </a:r>
            <a:endParaRPr lang="en-CA" smtClean="0">
              <a:solidFill>
                <a:schemeClr val="tx1"/>
              </a:solidFill>
            </a:endParaRPr>
          </a:p>
        </p:txBody>
      </p:sp>
      <p:sp>
        <p:nvSpPr>
          <p:cNvPr id="14339" name="Content Placeholder 2"/>
          <p:cNvSpPr>
            <a:spLocks noGrp="1"/>
          </p:cNvSpPr>
          <p:nvPr>
            <p:ph idx="4294967295"/>
          </p:nvPr>
        </p:nvSpPr>
        <p:spPr>
          <a:xfrm>
            <a:off x="457200" y="1357313"/>
            <a:ext cx="8229600" cy="4967287"/>
          </a:xfrm>
        </p:spPr>
        <p:txBody>
          <a:bodyPr>
            <a:normAutofit lnSpcReduction="10000"/>
          </a:bodyPr>
          <a:lstStyle/>
          <a:p>
            <a:pPr marL="273050" indent="-273050" eaLnBrk="1" hangingPunct="1"/>
            <a:r>
              <a:rPr lang="en-CA" sz="2800" smtClean="0">
                <a:latin typeface="Times New Roman" pitchFamily="18" charset="0"/>
              </a:rPr>
              <a:t>Представљају хемикалије  које се додају намирницама  и храни,</a:t>
            </a:r>
            <a:r>
              <a:rPr lang="sr-Cyrl-CS" sz="2800" smtClean="0">
                <a:latin typeface="Times New Roman" pitchFamily="18" charset="0"/>
              </a:rPr>
              <a:t> </a:t>
            </a:r>
            <a:r>
              <a:rPr lang="en-CA" sz="2800" smtClean="0">
                <a:latin typeface="Times New Roman" pitchFamily="18" charset="0"/>
              </a:rPr>
              <a:t>да би им се продужило трајање, побољшао укус, боја, мирис или чврстина.</a:t>
            </a:r>
          </a:p>
          <a:p>
            <a:pPr marL="273050" indent="-273050" eaLnBrk="1" hangingPunct="1"/>
            <a:r>
              <a:rPr lang="vi-VN" sz="2800" b="1" smtClean="0">
                <a:latin typeface="Times New Roman" pitchFamily="18" charset="0"/>
              </a:rPr>
              <a:t>Основне групе</a:t>
            </a:r>
            <a:r>
              <a:rPr lang="en-US" sz="2800" b="1" smtClean="0">
                <a:latin typeface="Times New Roman" pitchFamily="18" charset="0"/>
              </a:rPr>
              <a:t> адитива су</a:t>
            </a:r>
            <a:r>
              <a:rPr lang="vi-VN" sz="2800" smtClean="0">
                <a:latin typeface="Times New Roman" pitchFamily="18" charset="0"/>
              </a:rPr>
              <a:t>: конзерванси, антиоксиданси, емулгатори и стабилизатори, бојене материје, срадства за ароматизовање, средства за заслађивање, ензимски препарати, </a:t>
            </a:r>
            <a:r>
              <a:rPr lang="en-US" sz="2800" smtClean="0">
                <a:latin typeface="Times New Roman" pitchFamily="18" charset="0"/>
              </a:rPr>
              <a:t>витамини</a:t>
            </a:r>
            <a:r>
              <a:rPr lang="vi-VN" sz="2800" smtClean="0">
                <a:latin typeface="Times New Roman" pitchFamily="18" charset="0"/>
              </a:rPr>
              <a:t>.</a:t>
            </a:r>
          </a:p>
          <a:p>
            <a:pPr marL="273050" indent="-273050" eaLnBrk="1" hangingPunct="1"/>
            <a:r>
              <a:rPr lang="vi-VN" sz="2800" b="1" smtClean="0">
                <a:latin typeface="Times New Roman" pitchFamily="18" charset="0"/>
              </a:rPr>
              <a:t>Уколико се додају у ве</a:t>
            </a:r>
            <a:r>
              <a:rPr lang="sr-Cyrl-CS" sz="2800" b="1" smtClean="0">
                <a:latin typeface="Times New Roman" pitchFamily="18" charset="0"/>
              </a:rPr>
              <a:t>ћ</a:t>
            </a:r>
            <a:r>
              <a:rPr lang="vi-VN" sz="2800" b="1" smtClean="0">
                <a:latin typeface="Times New Roman" pitchFamily="18" charset="0"/>
              </a:rPr>
              <a:t>им количинама могу </a:t>
            </a:r>
            <a:r>
              <a:rPr lang="en-US" sz="2800" b="1" smtClean="0">
                <a:latin typeface="Times New Roman" pitchFamily="18" charset="0"/>
              </a:rPr>
              <a:t>бити токси</a:t>
            </a:r>
            <a:r>
              <a:rPr lang="sr-Cyrl-CS" sz="2800" b="1" smtClean="0">
                <a:latin typeface="Times New Roman" pitchFamily="18" charset="0"/>
              </a:rPr>
              <a:t>ч</a:t>
            </a:r>
            <a:r>
              <a:rPr lang="en-US" sz="2800" b="1" smtClean="0">
                <a:latin typeface="Times New Roman" pitchFamily="18" charset="0"/>
              </a:rPr>
              <a:t>ни,канц</a:t>
            </a:r>
            <a:r>
              <a:rPr lang="sr-Cyrl-CS" sz="2800" b="1" smtClean="0">
                <a:latin typeface="Times New Roman" pitchFamily="18" charset="0"/>
              </a:rPr>
              <a:t>е</a:t>
            </a:r>
            <a:r>
              <a:rPr lang="en-US" sz="2800" b="1" smtClean="0">
                <a:latin typeface="Times New Roman" pitchFamily="18" charset="0"/>
              </a:rPr>
              <a:t>рогени,тератогени и мутагени</a:t>
            </a:r>
            <a:r>
              <a:rPr lang="vi-VN" sz="2800" b="1" smtClean="0">
                <a:latin typeface="Times New Roman" pitchFamily="18" charset="0"/>
              </a:rPr>
              <a:t>.</a:t>
            </a:r>
            <a:endParaRPr lang="en-CA" sz="2800" b="1" smtClean="0">
              <a:latin typeface="Times New Roman" pitchFamily="18" charset="0"/>
            </a:endParaRPr>
          </a:p>
        </p:txBody>
      </p:sp>
    </p:spTree>
    <p:extLst>
      <p:ext uri="{BB962C8B-B14F-4D97-AF65-F5344CB8AC3E}">
        <p14:creationId xmlns:p14="http://schemas.microsoft.com/office/powerpoint/2010/main" xmlns="" val="816858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sr-Cyrl-RS" smtClean="0"/>
              <a:t>АДИТИВИ-дефиниције</a:t>
            </a:r>
            <a:endParaRPr lang="sr-Cyrl-CS" smtClean="0"/>
          </a:p>
        </p:txBody>
      </p:sp>
      <p:sp>
        <p:nvSpPr>
          <p:cNvPr id="15363" name="Rectangle 3"/>
          <p:cNvSpPr>
            <a:spLocks noGrp="1" noChangeArrowheads="1"/>
          </p:cNvSpPr>
          <p:nvPr>
            <p:ph type="body" idx="1"/>
          </p:nvPr>
        </p:nvSpPr>
        <p:spPr/>
        <p:txBody>
          <a:bodyPr>
            <a:normAutofit lnSpcReduction="10000"/>
          </a:bodyPr>
          <a:lstStyle/>
          <a:p>
            <a:pPr>
              <a:lnSpc>
                <a:spcPct val="80000"/>
              </a:lnSpc>
            </a:pPr>
            <a:r>
              <a:rPr lang="sr-Cyrl-CS" sz="2800" b="1" dirty="0" smtClean="0"/>
              <a:t>Адитиви  су  супстанце  које  немају  храњиву  вредност,а  додају  се  намирницама  у малим  количинама  у  циљу  продужења  њиховог  трајања ,побољшања  њиховог  укуса,  мириса, изгледа  и  конзистенције</a:t>
            </a:r>
            <a:r>
              <a:rPr lang="sr-Cyrl-RS" sz="2800" dirty="0" smtClean="0"/>
              <a:t> </a:t>
            </a:r>
            <a:r>
              <a:rPr lang="sr-Cyrl-CS" sz="2800" dirty="0" smtClean="0"/>
              <a:t>(</a:t>
            </a:r>
            <a:r>
              <a:rPr lang="sr-Latn-RS" sz="2800" dirty="0" smtClean="0"/>
              <a:t>F</a:t>
            </a:r>
            <a:r>
              <a:rPr lang="sr-Cyrl-CS" sz="2800" dirty="0" smtClean="0"/>
              <a:t>АО/W</a:t>
            </a:r>
            <a:r>
              <a:rPr lang="sr-Latn-RS" sz="2800" dirty="0" smtClean="0"/>
              <a:t>H</a:t>
            </a:r>
            <a:r>
              <a:rPr lang="sr-Cyrl-CS" sz="2800" dirty="0" smtClean="0"/>
              <a:t>О-</a:t>
            </a:r>
            <a:r>
              <a:rPr lang="sr-Latn-RS" sz="2800" dirty="0" smtClean="0"/>
              <a:t>Codex</a:t>
            </a:r>
            <a:r>
              <a:rPr lang="sr-Cyrl-CS" sz="2800" dirty="0" smtClean="0"/>
              <a:t> </a:t>
            </a:r>
            <a:r>
              <a:rPr lang="sr-Latn-RS" sz="2800" dirty="0" smtClean="0"/>
              <a:t>Alimentarius</a:t>
            </a:r>
            <a:r>
              <a:rPr lang="sr-Cyrl-CS" sz="2800" dirty="0" smtClean="0"/>
              <a:t>)</a:t>
            </a:r>
            <a:endParaRPr lang="en-US" sz="2800" dirty="0" smtClean="0"/>
          </a:p>
          <a:p>
            <a:pPr>
              <a:lnSpc>
                <a:spcPct val="80000"/>
              </a:lnSpc>
            </a:pPr>
            <a:endParaRPr lang="sr-Cyrl-CS" sz="2800" dirty="0" smtClean="0"/>
          </a:p>
          <a:p>
            <a:pPr>
              <a:lnSpc>
                <a:spcPct val="80000"/>
              </a:lnSpc>
            </a:pPr>
            <a:r>
              <a:rPr lang="sr-Cyrl-CS" sz="2800" dirty="0" smtClean="0"/>
              <a:t>Према  Правилнику  о  квалитету  адитива  за  прехрамбрене  производе  под  адитивом  се  подразумева  супстанца  која  се,  без  обзира  на  своју  храњиву  вредност,  не  користи  као  намирница,  али  се  у  технолоском  поступку  додаје  прехрамбеном  прои</a:t>
            </a:r>
            <a:r>
              <a:rPr lang="en-US" sz="2800" dirty="0" smtClean="0"/>
              <a:t>з</a:t>
            </a:r>
            <a:r>
              <a:rPr lang="sr-Cyrl-CS" sz="2800" dirty="0" smtClean="0"/>
              <a:t>воду  због  његових  органолептичких  својстава</a:t>
            </a:r>
            <a:r>
              <a:rPr lang="sr-Cyrl-CS" sz="2000" dirty="0" smtClean="0"/>
              <a:t>.</a:t>
            </a:r>
            <a:endParaRPr lang="sr-Latn-RS" sz="2000" dirty="0" smtClean="0"/>
          </a:p>
          <a:p>
            <a:pPr>
              <a:lnSpc>
                <a:spcPct val="80000"/>
              </a:lnSpc>
            </a:pPr>
            <a:endParaRPr lang="sr-Cyrl-CS" sz="2000" dirty="0" smtClean="0"/>
          </a:p>
        </p:txBody>
      </p:sp>
    </p:spTree>
    <p:extLst>
      <p:ext uri="{BB962C8B-B14F-4D97-AF65-F5344CB8AC3E}">
        <p14:creationId xmlns:p14="http://schemas.microsoft.com/office/powerpoint/2010/main" xmlns="" val="730774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sr-Cyrl-RS" smtClean="0"/>
              <a:t>АДИТИВИ</a:t>
            </a:r>
            <a:endParaRPr lang="sr-Cyrl-CS" smtClean="0"/>
          </a:p>
        </p:txBody>
      </p:sp>
      <p:sp>
        <p:nvSpPr>
          <p:cNvPr id="16387" name="Rectangle 3"/>
          <p:cNvSpPr>
            <a:spLocks noGrp="1" noChangeArrowheads="1"/>
          </p:cNvSpPr>
          <p:nvPr>
            <p:ph type="body" idx="1"/>
          </p:nvPr>
        </p:nvSpPr>
        <p:spPr/>
        <p:txBody>
          <a:bodyPr/>
          <a:lstStyle/>
          <a:p>
            <a:r>
              <a:rPr lang="sr-Cyrl-CS" sz="2400" b="1" smtClean="0"/>
              <a:t>Примени  неког  адитива  у  прехрамбреној  технологији  претходе  бројна  испитивања  на  животињама  да  би  се  утврдило  њихово  дејство  на  различите  биолоске  системе .  Испитују се:</a:t>
            </a:r>
            <a:endParaRPr lang="sr-Latn-RS" sz="2400" smtClean="0"/>
          </a:p>
          <a:p>
            <a:r>
              <a:rPr lang="sr-Cyrl-CS" sz="2400" b="1" smtClean="0"/>
              <a:t>акутна  и хронична токсичност  </a:t>
            </a:r>
            <a:endParaRPr lang="sr-Latn-RS" sz="2400" smtClean="0"/>
          </a:p>
          <a:p>
            <a:r>
              <a:rPr lang="sr-Cyrl-CS" sz="2400" b="1" smtClean="0"/>
              <a:t>мутагеност</a:t>
            </a:r>
            <a:endParaRPr lang="sr-Latn-RS" sz="2400" smtClean="0"/>
          </a:p>
          <a:p>
            <a:r>
              <a:rPr lang="sr-Cyrl-CS" sz="2400" b="1" smtClean="0"/>
              <a:t>тератогеност</a:t>
            </a:r>
            <a:endParaRPr lang="sr-Latn-RS" sz="2400" smtClean="0"/>
          </a:p>
          <a:p>
            <a:r>
              <a:rPr lang="sr-Cyrl-CS" sz="2400" b="1" smtClean="0"/>
              <a:t>канцерогеност</a:t>
            </a:r>
            <a:endParaRPr lang="sr-Latn-RS" sz="2400" smtClean="0"/>
          </a:p>
          <a:p>
            <a:r>
              <a:rPr lang="en-US" sz="2400" b="1" smtClean="0"/>
              <a:t>утицај  на  ембрион  и потомство </a:t>
            </a:r>
            <a:endParaRPr lang="sr-Latn-RS" sz="2400" smtClean="0"/>
          </a:p>
          <a:p>
            <a:endParaRPr lang="sr-Latn-RS" sz="2400" smtClean="0"/>
          </a:p>
        </p:txBody>
      </p:sp>
    </p:spTree>
    <p:extLst>
      <p:ext uri="{BB962C8B-B14F-4D97-AF65-F5344CB8AC3E}">
        <p14:creationId xmlns:p14="http://schemas.microsoft.com/office/powerpoint/2010/main" xmlns="" val="3305757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sr-Cyrl-RS" smtClean="0"/>
              <a:t>АДИТИВИ</a:t>
            </a:r>
            <a:endParaRPr lang="sr-Cyrl-CS" smtClean="0"/>
          </a:p>
        </p:txBody>
      </p:sp>
      <p:sp>
        <p:nvSpPr>
          <p:cNvPr id="48131" name="Rectangle 3"/>
          <p:cNvSpPr>
            <a:spLocks noGrp="1" noChangeArrowheads="1"/>
          </p:cNvSpPr>
          <p:nvPr>
            <p:ph type="body" idx="1"/>
          </p:nvPr>
        </p:nvSpPr>
        <p:spPr/>
        <p:txBody>
          <a:bodyPr>
            <a:noAutofit/>
          </a:bodyPr>
          <a:lstStyle/>
          <a:p>
            <a:r>
              <a:rPr lang="sr-Latn-RS" sz="2000" b="1" dirty="0" smtClean="0"/>
              <a:t>Адитиви  се  додају  прехрамбреним  производима  у  току  њихове  производње,  прераде, припреме,  обраде,паковања  (укључујуци  и  средства  која  се  користе  при  паковању ) као  и  при  транспорту  и  чувању.</a:t>
            </a:r>
            <a:endParaRPr lang="sr-Latn-RS" sz="2000" dirty="0" smtClean="0"/>
          </a:p>
          <a:p>
            <a:r>
              <a:rPr lang="sr-Latn-RS" sz="2000" b="1" dirty="0" smtClean="0"/>
              <a:t>У  производњи  прехрамбрених  производа  адитиви  се  користе  из  економских  и  технолоских  разлога.Захваљу</a:t>
            </a:r>
            <a:r>
              <a:rPr lang="sr-Cyrl-RS" sz="2000" b="1" dirty="0" smtClean="0"/>
              <a:t>јући</a:t>
            </a:r>
            <a:r>
              <a:rPr lang="sr-Latn-RS" sz="2000" b="1" dirty="0" smtClean="0"/>
              <a:t>  примени  неких  адитива  (конзерванса  нпр.)  и  других  техника  (замрзавање)  могу</a:t>
            </a:r>
            <a:r>
              <a:rPr lang="sr-Cyrl-RS" sz="2000" b="1" dirty="0" smtClean="0"/>
              <a:t>ћ</a:t>
            </a:r>
            <a:r>
              <a:rPr lang="sr-Latn-RS" sz="2000" b="1" dirty="0" smtClean="0"/>
              <a:t>е  је  продужити  одрживост  намирница  које  се  производе  у  једном  периоду  године  (нпр.  во</a:t>
            </a:r>
            <a:r>
              <a:rPr lang="sr-Cyrl-RS" sz="2000" b="1" dirty="0" smtClean="0"/>
              <a:t>ћ</a:t>
            </a:r>
            <a:r>
              <a:rPr lang="sr-Latn-RS" sz="2000" b="1" dirty="0" smtClean="0"/>
              <a:t>е  и  повр</a:t>
            </a:r>
            <a:r>
              <a:rPr lang="sr-Cyrl-RS" sz="2000" b="1" dirty="0" smtClean="0"/>
              <a:t>ћ</a:t>
            </a:r>
            <a:r>
              <a:rPr lang="sr-Latn-RS" sz="2000" b="1" dirty="0" smtClean="0"/>
              <a:t>е  )  и  тиме  омогућити  њихово  коришћење  у  исхрани  током  целе  године.</a:t>
            </a:r>
            <a:endParaRPr lang="sr-Latn-RS" sz="2000" dirty="0" smtClean="0"/>
          </a:p>
          <a:p>
            <a:r>
              <a:rPr lang="sr-Latn-RS" sz="2000" b="1" dirty="0" smtClean="0"/>
              <a:t>Припрема  конзерванса штити  здравље  људи  од  микроорганизама  који  се  развијају  на  лако  кварљивим  намирницама.</a:t>
            </a:r>
            <a:endParaRPr lang="sr-Latn-RS" sz="2000" dirty="0" smtClean="0"/>
          </a:p>
          <a:p>
            <a:r>
              <a:rPr lang="sr-Latn-RS" sz="2000" b="1" dirty="0" smtClean="0"/>
              <a:t>Приликом  прераде  намирница  долази  до  губитка  карактеристичних  особина  као  што  су  боја,  мирис,  укус,  што  је  потребно  надохнадити  да  би  производ  био  прихватљив  за  потрошача.</a:t>
            </a:r>
            <a:endParaRPr lang="sr-Latn-RS" sz="2000" dirty="0" smtClean="0"/>
          </a:p>
          <a:p>
            <a:pPr>
              <a:buFontTx/>
              <a:buNone/>
            </a:pPr>
            <a:r>
              <a:rPr lang="sr-Latn-RS" sz="2000" dirty="0" smtClean="0"/>
              <a:t> </a:t>
            </a:r>
          </a:p>
        </p:txBody>
      </p:sp>
    </p:spTree>
    <p:extLst>
      <p:ext uri="{BB962C8B-B14F-4D97-AF65-F5344CB8AC3E}">
        <p14:creationId xmlns:p14="http://schemas.microsoft.com/office/powerpoint/2010/main" xmlns="" val="131950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dirty="0" smtClean="0"/>
              <a:t>Здравствена безбедност </a:t>
            </a:r>
            <a:r>
              <a:rPr lang="sr-Cyrl-RS" dirty="0" smtClean="0"/>
              <a:t>хране</a:t>
            </a:r>
            <a:endParaRPr lang="sr-Latn-RS" dirty="0"/>
          </a:p>
        </p:txBody>
      </p:sp>
      <p:sp>
        <p:nvSpPr>
          <p:cNvPr id="3" name="Content Placeholder 2"/>
          <p:cNvSpPr>
            <a:spLocks noGrp="1"/>
          </p:cNvSpPr>
          <p:nvPr>
            <p:ph idx="1"/>
          </p:nvPr>
        </p:nvSpPr>
        <p:spPr>
          <a:xfrm>
            <a:off x="457200" y="1600200"/>
            <a:ext cx="8507288" cy="4525963"/>
          </a:xfrm>
        </p:spPr>
        <p:txBody>
          <a:bodyPr>
            <a:normAutofit fontScale="77500" lnSpcReduction="20000"/>
          </a:bodyPr>
          <a:lstStyle/>
          <a:p>
            <a:r>
              <a:rPr lang="sr-Cyrl-RS" dirty="0" smtClean="0"/>
              <a:t>Основ очувања здравља</a:t>
            </a:r>
          </a:p>
          <a:p>
            <a:r>
              <a:rPr lang="sr-Cyrl-RS" dirty="0" smtClean="0"/>
              <a:t>Законска регулатива</a:t>
            </a:r>
          </a:p>
          <a:p>
            <a:endParaRPr lang="sr-Cyrl-RS" dirty="0"/>
          </a:p>
          <a:p>
            <a:endParaRPr lang="sr-Cyrl-RS" dirty="0" smtClean="0"/>
          </a:p>
          <a:p>
            <a:pPr marL="0" indent="0">
              <a:buNone/>
            </a:pPr>
            <a:endParaRPr lang="sr-Cyrl-RS" dirty="0"/>
          </a:p>
          <a:p>
            <a:endParaRPr lang="sr-Cyrl-RS" dirty="0" smtClean="0"/>
          </a:p>
          <a:p>
            <a:r>
              <a:rPr lang="sr-Cyrl-RS" dirty="0" smtClean="0"/>
              <a:t>СЗО                                                   Закон о безбедности хране</a:t>
            </a:r>
          </a:p>
          <a:p>
            <a:r>
              <a:rPr lang="sr-Cyrl-RS" dirty="0" smtClean="0"/>
              <a:t>Е</a:t>
            </a:r>
            <a:r>
              <a:rPr lang="en-US" dirty="0" smtClean="0"/>
              <a:t>FSA</a:t>
            </a:r>
            <a:r>
              <a:rPr lang="sr-Cyrl-RS" dirty="0" smtClean="0"/>
              <a:t>                                                  Правилници</a:t>
            </a:r>
            <a:endParaRPr lang="en-US" dirty="0" smtClean="0"/>
          </a:p>
          <a:p>
            <a:r>
              <a:rPr lang="en-US" dirty="0" smtClean="0"/>
              <a:t>FDA</a:t>
            </a:r>
          </a:p>
          <a:p>
            <a:pPr marL="0" indent="0">
              <a:buNone/>
            </a:pPr>
            <a:endParaRPr lang="sr-Cyrl-RS" dirty="0"/>
          </a:p>
          <a:p>
            <a:r>
              <a:rPr lang="sr-Cyrl-RS" dirty="0" smtClean="0"/>
              <a:t>Системи квалитета</a:t>
            </a:r>
            <a:endParaRPr lang="sr-Latn-RS" dirty="0"/>
          </a:p>
        </p:txBody>
      </p:sp>
      <p:sp>
        <p:nvSpPr>
          <p:cNvPr id="4" name="Rectangle 3"/>
          <p:cNvSpPr/>
          <p:nvPr/>
        </p:nvSpPr>
        <p:spPr>
          <a:xfrm>
            <a:off x="5724128" y="2636912"/>
            <a:ext cx="280831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национална</a:t>
            </a:r>
            <a:endParaRPr lang="sr-Latn-RS" dirty="0"/>
          </a:p>
        </p:txBody>
      </p:sp>
      <p:sp>
        <p:nvSpPr>
          <p:cNvPr id="5" name="Rectangle 4"/>
          <p:cNvSpPr/>
          <p:nvPr/>
        </p:nvSpPr>
        <p:spPr>
          <a:xfrm>
            <a:off x="1763688" y="3573016"/>
            <a:ext cx="3096344"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међународна</a:t>
            </a:r>
            <a:endParaRPr lang="sr-Latn-RS" dirty="0"/>
          </a:p>
        </p:txBody>
      </p:sp>
      <p:cxnSp>
        <p:nvCxnSpPr>
          <p:cNvPr id="7" name="Straight Arrow Connector 6"/>
          <p:cNvCxnSpPr/>
          <p:nvPr/>
        </p:nvCxnSpPr>
        <p:spPr>
          <a:xfrm>
            <a:off x="4644008" y="2636912"/>
            <a:ext cx="936104" cy="540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635896" y="2636912"/>
            <a:ext cx="100811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7704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sr-Cyrl-RS" smtClean="0"/>
              <a:t>АДИТИВИ</a:t>
            </a:r>
            <a:endParaRPr lang="sr-Cyrl-CS" smtClean="0"/>
          </a:p>
        </p:txBody>
      </p:sp>
      <p:sp>
        <p:nvSpPr>
          <p:cNvPr id="49155" name="Rectangle 3"/>
          <p:cNvSpPr>
            <a:spLocks noGrp="1" noChangeArrowheads="1"/>
          </p:cNvSpPr>
          <p:nvPr>
            <p:ph type="body" idx="1"/>
          </p:nvPr>
        </p:nvSpPr>
        <p:spPr>
          <a:xfrm>
            <a:off x="179388" y="1219200"/>
            <a:ext cx="8964612" cy="5594350"/>
          </a:xfrm>
        </p:spPr>
        <p:txBody>
          <a:bodyPr>
            <a:noAutofit/>
          </a:bodyPr>
          <a:lstStyle/>
          <a:p>
            <a:pPr algn="just">
              <a:lnSpc>
                <a:spcPct val="80000"/>
              </a:lnSpc>
            </a:pPr>
            <a:r>
              <a:rPr lang="sr-Latn-RS" sz="1900" dirty="0" smtClean="0">
                <a:latin typeface="Times New Roman" pitchFamily="18" charset="0"/>
                <a:cs typeface="Times New Roman" pitchFamily="18" charset="0"/>
              </a:rPr>
              <a:t>Према врсти намирнице, и њеном учешћу у свакодневној исхрани, као и према функционалним       и физиолошким особинама адитива, могуће је израчунати прихватљив дневни унос адитива, скр. </a:t>
            </a:r>
            <a:r>
              <a:rPr lang="sr-Cyrl-RS" sz="1900" b="1" dirty="0" smtClean="0">
                <a:latin typeface="Times New Roman" pitchFamily="18" charset="0"/>
                <a:cs typeface="Times New Roman" pitchFamily="18" charset="0"/>
              </a:rPr>
              <a:t>А</a:t>
            </a:r>
            <a:r>
              <a:rPr lang="sr-Latn-RS" sz="1900" b="1" dirty="0" smtClean="0">
                <a:latin typeface="Times New Roman" pitchFamily="18" charset="0"/>
                <a:cs typeface="Times New Roman" pitchFamily="18" charset="0"/>
              </a:rPr>
              <a:t>DI</a:t>
            </a:r>
            <a:r>
              <a:rPr lang="sr-Latn-CS" sz="1900" b="1" dirty="0" smtClean="0">
                <a:latin typeface="Times New Roman" pitchFamily="18" charset="0"/>
                <a:cs typeface="Times New Roman" pitchFamily="18" charset="0"/>
              </a:rPr>
              <a:t> (</a:t>
            </a:r>
            <a:r>
              <a:rPr lang="sr-Cyrl-RS" sz="1900" b="1" dirty="0" smtClean="0">
                <a:latin typeface="Times New Roman" pitchFamily="18" charset="0"/>
                <a:cs typeface="Times New Roman" pitchFamily="18" charset="0"/>
              </a:rPr>
              <a:t>енгл</a:t>
            </a:r>
            <a:r>
              <a:rPr lang="sr-Latn-CS" sz="1900" b="1" dirty="0" smtClean="0">
                <a:latin typeface="Times New Roman" pitchFamily="18" charset="0"/>
                <a:cs typeface="Times New Roman" pitchFamily="18" charset="0"/>
              </a:rPr>
              <a:t>. </a:t>
            </a:r>
            <a:r>
              <a:rPr lang="sr-Latn-RS" sz="1900" b="1" dirty="0" smtClean="0">
                <a:latin typeface="Times New Roman" pitchFamily="18" charset="0"/>
                <a:cs typeface="Times New Roman" pitchFamily="18" charset="0"/>
              </a:rPr>
              <a:t>Acceptable</a:t>
            </a:r>
            <a:r>
              <a:rPr lang="sr-Latn-CS" sz="1900" b="1" dirty="0" smtClean="0">
                <a:latin typeface="Times New Roman" pitchFamily="18" charset="0"/>
                <a:cs typeface="Times New Roman" pitchFamily="18" charset="0"/>
              </a:rPr>
              <a:t> </a:t>
            </a:r>
            <a:r>
              <a:rPr lang="sr-Latn-RS" sz="1900" b="1" dirty="0" smtClean="0">
                <a:latin typeface="Times New Roman" pitchFamily="18" charset="0"/>
                <a:cs typeface="Times New Roman" pitchFamily="18" charset="0"/>
              </a:rPr>
              <a:t>Dail</a:t>
            </a:r>
            <a:r>
              <a:rPr lang="sr-Latn-CS" sz="1900" b="1" dirty="0" smtClean="0">
                <a:latin typeface="Times New Roman" pitchFamily="18" charset="0"/>
                <a:cs typeface="Times New Roman" pitchFamily="18" charset="0"/>
              </a:rPr>
              <a:t>y </a:t>
            </a:r>
            <a:r>
              <a:rPr lang="sr-Latn-RS" sz="1900" b="1" dirty="0" smtClean="0">
                <a:latin typeface="Times New Roman" pitchFamily="18" charset="0"/>
                <a:cs typeface="Times New Roman" pitchFamily="18" charset="0"/>
              </a:rPr>
              <a:t>intake</a:t>
            </a:r>
            <a:r>
              <a:rPr lang="sr-Latn-CS" sz="1900" b="1" dirty="0" smtClean="0">
                <a:latin typeface="Times New Roman" pitchFamily="18" charset="0"/>
                <a:cs typeface="Times New Roman" pitchFamily="18" charset="0"/>
              </a:rPr>
              <a:t>) </a:t>
            </a:r>
            <a:r>
              <a:rPr lang="sr-Cyrl-RS" sz="1900" dirty="0" smtClean="0">
                <a:latin typeface="Times New Roman" pitchFamily="18" charset="0"/>
                <a:cs typeface="Times New Roman" pitchFamily="18" charset="0"/>
              </a:rPr>
              <a:t>изражен</a:t>
            </a:r>
            <a:r>
              <a:rPr lang="sr-Latn-CS" sz="1900" dirty="0" smtClean="0">
                <a:latin typeface="Times New Roman" pitchFamily="18" charset="0"/>
                <a:cs typeface="Times New Roman" pitchFamily="18" charset="0"/>
              </a:rPr>
              <a:t> </a:t>
            </a:r>
            <a:r>
              <a:rPr lang="sr-Cyrl-RS" sz="1900" dirty="0" smtClean="0">
                <a:latin typeface="Times New Roman" pitchFamily="18" charset="0"/>
                <a:cs typeface="Times New Roman" pitchFamily="18" charset="0"/>
              </a:rPr>
              <a:t>у</a:t>
            </a:r>
            <a:r>
              <a:rPr lang="sr-Latn-CS" sz="1900" dirty="0" smtClean="0">
                <a:latin typeface="Times New Roman" pitchFamily="18" charset="0"/>
                <a:cs typeface="Times New Roman" pitchFamily="18" charset="0"/>
              </a:rPr>
              <a:t> </a:t>
            </a:r>
            <a:r>
              <a:rPr lang="sr-Cyrl-RS" sz="1900" dirty="0" smtClean="0">
                <a:latin typeface="Times New Roman" pitchFamily="18" charset="0"/>
                <a:cs typeface="Times New Roman" pitchFamily="18" charset="0"/>
              </a:rPr>
              <a:t>мг</a:t>
            </a:r>
            <a:r>
              <a:rPr lang="sr-Latn-CS" sz="1900" dirty="0" smtClean="0">
                <a:latin typeface="Times New Roman" pitchFamily="18" charset="0"/>
                <a:cs typeface="Times New Roman" pitchFamily="18" charset="0"/>
              </a:rPr>
              <a:t>/</a:t>
            </a:r>
            <a:r>
              <a:rPr lang="sr-Cyrl-RS" sz="1900" dirty="0" smtClean="0">
                <a:latin typeface="Times New Roman" pitchFamily="18" charset="0"/>
                <a:cs typeface="Times New Roman" pitchFamily="18" charset="0"/>
              </a:rPr>
              <a:t>кг</a:t>
            </a:r>
            <a:r>
              <a:rPr lang="sr-Latn-CS" sz="1900" dirty="0" smtClean="0">
                <a:latin typeface="Times New Roman" pitchFamily="18" charset="0"/>
                <a:cs typeface="Times New Roman" pitchFamily="18" charset="0"/>
              </a:rPr>
              <a:t> </a:t>
            </a:r>
            <a:r>
              <a:rPr lang="sr-Cyrl-RS" sz="1900" dirty="0" smtClean="0">
                <a:latin typeface="Times New Roman" pitchFamily="18" charset="0"/>
                <a:cs typeface="Times New Roman" pitchFamily="18" charset="0"/>
              </a:rPr>
              <a:t>телесне</a:t>
            </a:r>
            <a:r>
              <a:rPr lang="sr-Latn-CS" sz="1900" dirty="0" smtClean="0">
                <a:latin typeface="Times New Roman" pitchFamily="18" charset="0"/>
                <a:cs typeface="Times New Roman" pitchFamily="18" charset="0"/>
              </a:rPr>
              <a:t> </a:t>
            </a:r>
            <a:r>
              <a:rPr lang="sr-Cyrl-RS" sz="1900" dirty="0" smtClean="0">
                <a:latin typeface="Times New Roman" pitchFamily="18" charset="0"/>
                <a:cs typeface="Times New Roman" pitchFamily="18" charset="0"/>
              </a:rPr>
              <a:t>тежине</a:t>
            </a:r>
            <a:r>
              <a:rPr lang="sr-Latn-CS" sz="1900" dirty="0" smtClean="0">
                <a:latin typeface="Times New Roman" pitchFamily="18" charset="0"/>
                <a:cs typeface="Times New Roman" pitchFamily="18" charset="0"/>
              </a:rPr>
              <a:t>.</a:t>
            </a:r>
          </a:p>
          <a:p>
            <a:r>
              <a:rPr lang="sr-Latn-RS" sz="1900" dirty="0" smtClean="0">
                <a:latin typeface="Times New Roman" pitchFamily="18" charset="0"/>
                <a:cs typeface="Times New Roman" pitchFamily="18" charset="0"/>
              </a:rPr>
              <a:t>Адитиви се намирницама додају само у тачно одређеним количинама. Неки се додају у току производње намирница по принципу добре произвођачке праксе-</a:t>
            </a:r>
            <a:r>
              <a:rPr lang="sr-Latn-RS" sz="1900" b="1" dirty="0" smtClean="0">
                <a:latin typeface="Times New Roman" pitchFamily="18" charset="0"/>
                <a:cs typeface="Times New Roman" pitchFamily="18" charset="0"/>
              </a:rPr>
              <a:t>GMP</a:t>
            </a:r>
            <a:r>
              <a:rPr lang="sr-Cyrl-RS" sz="1900" b="1" dirty="0" smtClean="0">
                <a:latin typeface="Times New Roman" pitchFamily="18" charset="0"/>
                <a:cs typeface="Times New Roman" pitchFamily="18" charset="0"/>
              </a:rPr>
              <a:t> </a:t>
            </a:r>
            <a:r>
              <a:rPr lang="sr-Latn-CS" sz="1900" b="1" dirty="0" smtClean="0">
                <a:latin typeface="Times New Roman" pitchFamily="18" charset="0"/>
                <a:cs typeface="Times New Roman" pitchFamily="18" charset="0"/>
              </a:rPr>
              <a:t>( </a:t>
            </a:r>
            <a:r>
              <a:rPr lang="sr-Cyrl-RS" sz="1900" b="1" dirty="0" smtClean="0">
                <a:latin typeface="Times New Roman" pitchFamily="18" charset="0"/>
                <a:cs typeface="Times New Roman" pitchFamily="18" charset="0"/>
              </a:rPr>
              <a:t>енгл</a:t>
            </a:r>
            <a:r>
              <a:rPr lang="sr-Latn-CS" sz="1900" b="1" dirty="0" smtClean="0">
                <a:latin typeface="Times New Roman" pitchFamily="18" charset="0"/>
                <a:cs typeface="Times New Roman" pitchFamily="18" charset="0"/>
              </a:rPr>
              <a:t>. </a:t>
            </a:r>
            <a:r>
              <a:rPr lang="sr-Latn-RS" sz="1900" b="1" dirty="0" smtClean="0">
                <a:latin typeface="Times New Roman" pitchFamily="18" charset="0"/>
                <a:cs typeface="Times New Roman" pitchFamily="18" charset="0"/>
              </a:rPr>
              <a:t>Good manufacturing</a:t>
            </a:r>
            <a:r>
              <a:rPr lang="sr-Latn-CS" sz="1900" b="1" dirty="0" smtClean="0">
                <a:latin typeface="Times New Roman" pitchFamily="18" charset="0"/>
                <a:cs typeface="Times New Roman" pitchFamily="18" charset="0"/>
              </a:rPr>
              <a:t> </a:t>
            </a:r>
            <a:r>
              <a:rPr lang="sr-Latn-RS" sz="1900" b="1" dirty="0" smtClean="0">
                <a:latin typeface="Times New Roman" pitchFamily="18" charset="0"/>
                <a:cs typeface="Times New Roman" pitchFamily="18" charset="0"/>
              </a:rPr>
              <a:t>practice</a:t>
            </a:r>
            <a:r>
              <a:rPr lang="sr-Latn-RS" sz="1900" dirty="0" smtClean="0">
                <a:latin typeface="Times New Roman" pitchFamily="18" charset="0"/>
                <a:cs typeface="Times New Roman" pitchFamily="18" charset="0"/>
              </a:rPr>
              <a:t>, а за друге адитиве је предвиђена максимална количина коју може да садржи неки прехрамбени производ (кофеин, хинин, конзерванси, антиоксиданси и др.).</a:t>
            </a:r>
          </a:p>
          <a:p>
            <a:r>
              <a:rPr lang="sr-Latn-RS" sz="1900" dirty="0" smtClean="0">
                <a:latin typeface="Times New Roman" pitchFamily="18" charset="0"/>
                <a:cs typeface="Times New Roman" pitchFamily="18" charset="0"/>
              </a:rPr>
              <a:t>Некада је постојала негативна листа адитива, на којој су биле све хемијске супстанције чија употреба ни је дозвољена у прехрамбеној индустији, а то је уједно и значило да су све остала хемијска једињења која нису на листи дозвољен, што  је  значило да  су  сва   остала   допуштена.Данас   се коришћење адитива не  препушта  слободној   вољи  произодјача, већ   се  избор  врши међу   супстанцама    које   се   налазе  на   тзв.позитивној  листи.</a:t>
            </a:r>
          </a:p>
          <a:p>
            <a:r>
              <a:rPr lang="sr-Latn-RS" sz="1900" dirty="0" smtClean="0">
                <a:latin typeface="Times New Roman" pitchFamily="18" charset="0"/>
                <a:cs typeface="Times New Roman" pitchFamily="18" charset="0"/>
              </a:rPr>
              <a:t> </a:t>
            </a:r>
            <a:r>
              <a:rPr lang="sr-Latn-RS" sz="1900" b="1" dirty="0" smtClean="0">
                <a:latin typeface="Times New Roman" pitchFamily="18" charset="0"/>
                <a:cs typeface="Times New Roman" pitchFamily="18" charset="0"/>
              </a:rPr>
              <a:t>Под  позитивном  листом  подразумева  се   листа  адитива   којом  су  појединацно обухвацени  адитиви  из  групе  А [1]  И  А[2], изузетно  из  групе Б ,за које  је утвр</a:t>
            </a:r>
            <a:r>
              <a:rPr lang="sr-Cyrl-RS" sz="1900" b="1" dirty="0" smtClean="0">
                <a:latin typeface="Times New Roman" pitchFamily="18" charset="0"/>
                <a:cs typeface="Times New Roman" pitchFamily="18" charset="0"/>
              </a:rPr>
              <a:t>ђ</a:t>
            </a:r>
            <a:r>
              <a:rPr lang="sr-Latn-RS" sz="1900" b="1" dirty="0" smtClean="0">
                <a:latin typeface="Times New Roman" pitchFamily="18" charset="0"/>
                <a:cs typeface="Times New Roman" pitchFamily="18" charset="0"/>
              </a:rPr>
              <a:t>ена  технолошка  оправданост  за  коришћење  у  прехрамбреним  производима</a:t>
            </a:r>
            <a:r>
              <a:rPr lang="sr-Latn-RS" sz="1900" dirty="0" smtClean="0">
                <a:latin typeface="Times New Roman" pitchFamily="18" charset="0"/>
                <a:cs typeface="Times New Roman" pitchFamily="18" charset="0"/>
              </a:rPr>
              <a:t>.</a:t>
            </a:r>
          </a:p>
          <a:p>
            <a:pPr>
              <a:buFontTx/>
              <a:buNone/>
            </a:pPr>
            <a:endParaRPr lang="sr-Latn-RS" sz="1900"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3361957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381000"/>
            <a:ext cx="8229600" cy="1143000"/>
          </a:xfrm>
        </p:spPr>
        <p:txBody>
          <a:bodyPr/>
          <a:lstStyle/>
          <a:p>
            <a:r>
              <a:rPr lang="sr-Cyrl-RS" dirty="0" smtClean="0"/>
              <a:t>АДИТИВИ</a:t>
            </a:r>
            <a:endParaRPr lang="sr-Cyrl-CS" dirty="0" smtClean="0"/>
          </a:p>
        </p:txBody>
      </p:sp>
      <p:sp>
        <p:nvSpPr>
          <p:cNvPr id="20483" name="Rectangle 3"/>
          <p:cNvSpPr>
            <a:spLocks noGrp="1" noChangeArrowheads="1"/>
          </p:cNvSpPr>
          <p:nvPr>
            <p:ph type="body" idx="1"/>
          </p:nvPr>
        </p:nvSpPr>
        <p:spPr>
          <a:xfrm>
            <a:off x="457200" y="1600200"/>
            <a:ext cx="8229600" cy="4876800"/>
          </a:xfrm>
        </p:spPr>
        <p:txBody>
          <a:bodyPr/>
          <a:lstStyle/>
          <a:p>
            <a:r>
              <a:rPr lang="sr-Cyrl-RS" sz="1600" b="1" smtClean="0">
                <a:latin typeface="Times New Roman" pitchFamily="18" charset="0"/>
                <a:cs typeface="Times New Roman" pitchFamily="18" charset="0"/>
              </a:rPr>
              <a:t>Према</a:t>
            </a:r>
            <a:r>
              <a:rPr lang="sr-Latn-CS" sz="1600" b="1" smtClean="0">
                <a:latin typeface="Times New Roman" pitchFamily="18" charset="0"/>
                <a:cs typeface="Times New Roman" pitchFamily="18" charset="0"/>
              </a:rPr>
              <a:t> </a:t>
            </a:r>
            <a:r>
              <a:rPr lang="sr-Cyrl-RS" sz="1600" b="1" smtClean="0"/>
              <a:t>Code</a:t>
            </a:r>
            <a:r>
              <a:rPr lang="sr-Latn-RS" sz="1600" b="1" smtClean="0"/>
              <a:t>x  </a:t>
            </a:r>
            <a:r>
              <a:rPr lang="sr-Cyrl-RS" sz="1600" b="1" smtClean="0"/>
              <a:t>Alimentariusu</a:t>
            </a:r>
            <a:r>
              <a:rPr lang="sr-Latn-RS" sz="1600" b="1" smtClean="0"/>
              <a:t>  </a:t>
            </a:r>
            <a:r>
              <a:rPr lang="sr-Latn-RS" sz="1600" b="1" smtClean="0">
                <a:latin typeface="Times New Roman" pitchFamily="18" charset="0"/>
                <a:cs typeface="Times New Roman" pitchFamily="18" charset="0"/>
              </a:rPr>
              <a:t>адитиви  су  разврстани  у  неколико  група:  (сврставање  у  поједине  групе  изврсено  је  на  основу  препорука  експерата  заједницке  комисије     FАО ):</a:t>
            </a:r>
          </a:p>
          <a:p>
            <a:r>
              <a:rPr lang="sr-Latn-RS" sz="1600" b="1" smtClean="0">
                <a:latin typeface="Times New Roman" pitchFamily="18" charset="0"/>
                <a:cs typeface="Times New Roman" pitchFamily="18" charset="0"/>
              </a:rPr>
              <a:t>Листа  А (1)  - адитиви  који  су  потпуно  проверени  за  трајно  безбедно  корисцење</a:t>
            </a:r>
          </a:p>
          <a:p>
            <a:r>
              <a:rPr lang="sr-Latn-RS" sz="1600" b="1" smtClean="0">
                <a:latin typeface="Times New Roman" pitchFamily="18" charset="0"/>
                <a:cs typeface="Times New Roman" pitchFamily="18" charset="0"/>
              </a:rPr>
              <a:t>Листа  А (2)  - адитиви  који  се  дуго  користе  и  технолошкој  пракси,  а  до  сада  нису  показали  штетне последице, али за трајно безбедно коришћење нису још увек потпуно проверени.</a:t>
            </a:r>
          </a:p>
          <a:p>
            <a:r>
              <a:rPr lang="sr-Latn-RS" sz="1600" b="1" smtClean="0">
                <a:latin typeface="Times New Roman" pitchFamily="18" charset="0"/>
                <a:cs typeface="Times New Roman" pitchFamily="18" charset="0"/>
              </a:rPr>
              <a:t>Листа Б (1) – адитиви који сер употребљавају у појединим земљама али нису вредновани од стране комисије FАО/WHО</a:t>
            </a:r>
          </a:p>
          <a:p>
            <a:r>
              <a:rPr lang="sr-Latn-RS" sz="1600" b="1" smtClean="0">
                <a:latin typeface="Times New Roman" pitchFamily="18" charset="0"/>
                <a:cs typeface="Times New Roman" pitchFamily="18" charset="0"/>
              </a:rPr>
              <a:t>Листа Б(2) - адитиви који потенцијално могу да буду коришћени и представљају премет проучавања и тек треба да буду вредновани од стране FАО/WHО</a:t>
            </a:r>
          </a:p>
          <a:p>
            <a:r>
              <a:rPr lang="sr-Latn-RS" sz="1600" b="1" smtClean="0">
                <a:latin typeface="Times New Roman" pitchFamily="18" charset="0"/>
                <a:cs typeface="Times New Roman" pitchFamily="18" charset="0"/>
              </a:rPr>
              <a:t>Листа Ц (1) – адитиви за које FАО/WHО сматра да нису безопасности за коришћење у храни и то на основу проверавања њихове тиоксичности</a:t>
            </a:r>
          </a:p>
          <a:p>
            <a:r>
              <a:rPr lang="sr-Latn-RS" sz="1600" b="1" smtClean="0">
                <a:latin typeface="Times New Roman" pitchFamily="18" charset="0"/>
                <a:cs typeface="Times New Roman" pitchFamily="18" charset="0"/>
              </a:rPr>
              <a:t>Листа Ц (2) –то су супстанце које FАО/WHО сматра токсичним и које треба забранити као адитиве у храни.</a:t>
            </a:r>
          </a:p>
        </p:txBody>
      </p:sp>
    </p:spTree>
    <p:extLst>
      <p:ext uri="{BB962C8B-B14F-4D97-AF65-F5344CB8AC3E}">
        <p14:creationId xmlns:p14="http://schemas.microsoft.com/office/powerpoint/2010/main" xmlns="" val="639727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sr-Cyrl-RS" smtClean="0"/>
              <a:t>АДИТИВИ</a:t>
            </a:r>
            <a:endParaRPr lang="sr-Cyrl-CS" smtClean="0"/>
          </a:p>
        </p:txBody>
      </p:sp>
      <p:sp>
        <p:nvSpPr>
          <p:cNvPr id="51203" name="Rectangle 3"/>
          <p:cNvSpPr>
            <a:spLocks noGrp="1" noChangeArrowheads="1"/>
          </p:cNvSpPr>
          <p:nvPr>
            <p:ph type="body" idx="1"/>
          </p:nvPr>
        </p:nvSpPr>
        <p:spPr>
          <a:xfrm>
            <a:off x="539750" y="1916113"/>
            <a:ext cx="8229600" cy="4525962"/>
          </a:xfrm>
        </p:spPr>
        <p:txBody>
          <a:bodyPr/>
          <a:lstStyle/>
          <a:p>
            <a:pPr marL="0" indent="0">
              <a:buFontTx/>
              <a:buNone/>
            </a:pPr>
            <a:r>
              <a:rPr lang="sr-Latn-RS" sz="1800" smtClean="0"/>
              <a:t>Према намени адитиви су подељени у 4 групе:</a:t>
            </a:r>
          </a:p>
          <a:p>
            <a:pPr marL="0" indent="0"/>
            <a:r>
              <a:rPr lang="sr-Latn-RS" sz="1800" smtClean="0"/>
              <a:t>средства која спречавају кварење намирница:конзерванси, антиоксиданси, синергисти, соли за саламурење</a:t>
            </a:r>
          </a:p>
          <a:p>
            <a:pPr marL="0" indent="0"/>
            <a:r>
              <a:rPr lang="sr-Latn-RS" sz="1800" smtClean="0"/>
              <a:t>средства за дотеривање укуса и мириса: ароме (природне, прирородно-идентичне и вештачке)појачивачи арома, вештачка сладила и замене за шећер</a:t>
            </a:r>
          </a:p>
          <a:p>
            <a:pPr marL="0" indent="0"/>
            <a:r>
              <a:rPr lang="sr-Latn-RS" sz="1800" smtClean="0"/>
              <a:t>средства за дотеривање изгледа и конзистенције: природне и вештачке боје, површински активне супстанце (емулгатори, стабилизатори,згусњивачи, сред</a:t>
            </a:r>
            <a:r>
              <a:rPr lang="sr-Cyrl-RS" sz="1800" smtClean="0"/>
              <a:t>с</a:t>
            </a:r>
            <a:r>
              <a:rPr lang="sr-Latn-RS" sz="1800" smtClean="0"/>
              <a:t>тва за спречавање згрудњавања), базе, киселине,соли,ензимски препарати</a:t>
            </a:r>
          </a:p>
          <a:p>
            <a:pPr marL="0" indent="0"/>
            <a:r>
              <a:rPr lang="sr-Latn-RS" sz="1800" smtClean="0"/>
              <a:t>помоћна средства у производњи: за спречавање пенушања, катализатори, средства за бистрење, филтрацију и еxтракцију, при смрзавању, детерџенти (средства за квашење), за имобилизацију ензима и носачи, растварање и еxтракцију,модификатори кристализације масти, гасови, сред</a:t>
            </a:r>
            <a:r>
              <a:rPr lang="sr-Cyrl-RS" sz="1800" smtClean="0"/>
              <a:t>с</a:t>
            </a:r>
            <a:r>
              <a:rPr lang="sr-Latn-RS" sz="1800" smtClean="0"/>
              <a:t>тва за подмазивање и средт</a:t>
            </a:r>
            <a:r>
              <a:rPr lang="sr-Cyrl-RS" sz="1800" smtClean="0"/>
              <a:t>с</a:t>
            </a:r>
            <a:r>
              <a:rPr lang="sr-Latn-RS" sz="1800" smtClean="0"/>
              <a:t>ва за третирање брашна.</a:t>
            </a:r>
          </a:p>
        </p:txBody>
      </p:sp>
    </p:spTree>
    <p:extLst>
      <p:ext uri="{BB962C8B-B14F-4D97-AF65-F5344CB8AC3E}">
        <p14:creationId xmlns:p14="http://schemas.microsoft.com/office/powerpoint/2010/main" xmlns="" val="14318625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sr-Cyrl-RS" dirty="0" smtClean="0"/>
              <a:t>АДИТИВИ</a:t>
            </a:r>
            <a:endParaRPr lang="sr-Cyrl-CS" dirty="0" smtClean="0"/>
          </a:p>
        </p:txBody>
      </p:sp>
      <p:sp>
        <p:nvSpPr>
          <p:cNvPr id="22531" name="Rectangle 3"/>
          <p:cNvSpPr>
            <a:spLocks noGrp="1" noChangeArrowheads="1"/>
          </p:cNvSpPr>
          <p:nvPr>
            <p:ph type="body" idx="1"/>
          </p:nvPr>
        </p:nvSpPr>
        <p:spPr>
          <a:xfrm>
            <a:off x="0" y="1219200"/>
            <a:ext cx="8915400" cy="4525963"/>
          </a:xfrm>
        </p:spPr>
        <p:txBody>
          <a:bodyPr>
            <a:noAutofit/>
          </a:bodyPr>
          <a:lstStyle/>
          <a:p>
            <a:r>
              <a:rPr lang="sr-Latn-RS" sz="1800" b="1" dirty="0" smtClean="0"/>
              <a:t>Приликом стављања у промет адитив према препорукама F</a:t>
            </a:r>
            <a:r>
              <a:rPr lang="sr-Cyrl-RS" sz="1800" b="1" dirty="0" smtClean="0"/>
              <a:t>АО</a:t>
            </a:r>
            <a:r>
              <a:rPr lang="sr-Latn-RS" sz="1800" b="1" dirty="0" smtClean="0"/>
              <a:t>/WH</a:t>
            </a:r>
            <a:r>
              <a:rPr lang="sr-Cyrl-RS" sz="1800" b="1" dirty="0" smtClean="0"/>
              <a:t>О</a:t>
            </a:r>
            <a:r>
              <a:rPr lang="sr-Latn-RS" sz="1800" b="1" dirty="0" smtClean="0"/>
              <a:t> треба да садржи:</a:t>
            </a:r>
            <a:endParaRPr lang="sr-Latn-RS" sz="1800" dirty="0" smtClean="0"/>
          </a:p>
          <a:p>
            <a:r>
              <a:rPr lang="sr-Latn-RS" sz="1800" b="1" dirty="0" smtClean="0"/>
              <a:t>назив (трговачко име, ознака броја, хемијско име и емпириска формула, синоним, врста адитива, произвођач, заступник, испоручилац, увозник)</a:t>
            </a:r>
            <a:endParaRPr lang="sr-Latn-RS" sz="1800" dirty="0" smtClean="0"/>
          </a:p>
          <a:p>
            <a:r>
              <a:rPr lang="sr-Latn-RS" sz="1800" b="1" dirty="0" smtClean="0"/>
              <a:t>спецификација састава (главни састојак адитива, носилац адитива, отапало, боја, име, интерни индекс боје, остатак помоћне супстанце)</a:t>
            </a:r>
            <a:endParaRPr lang="sr-Latn-RS" sz="1800" dirty="0" smtClean="0"/>
          </a:p>
          <a:p>
            <a:r>
              <a:rPr lang="sr-Latn-RS" sz="1800" b="1" dirty="0" smtClean="0"/>
              <a:t>органолептичке особине (изглед,боја, мирис, конзистенција, остало)</a:t>
            </a:r>
            <a:endParaRPr lang="sr-Latn-RS" sz="1800" dirty="0" smtClean="0"/>
          </a:p>
          <a:p>
            <a:r>
              <a:rPr lang="sr-Latn-RS" sz="1800" b="1" dirty="0" smtClean="0"/>
              <a:t>аналитичка мерила квалитета и подаци за преузимање (густина на 15 </a:t>
            </a:r>
            <a:r>
              <a:rPr lang="sr-Cyrl-RS" sz="1800" b="1" dirty="0" smtClean="0"/>
              <a:t>степени Целзијуса</a:t>
            </a:r>
            <a:r>
              <a:rPr lang="sr-Latn-RS" sz="1800" b="1" dirty="0" smtClean="0"/>
              <a:t>, индекс јона на 23 </a:t>
            </a:r>
            <a:r>
              <a:rPr lang="sr-Cyrl-RS" sz="1800" b="1" dirty="0" smtClean="0"/>
              <a:t>степени Целзијуса</a:t>
            </a:r>
            <a:r>
              <a:rPr lang="sr-Latn-RS" sz="1800" b="1" dirty="0" smtClean="0"/>
              <a:t>,)</a:t>
            </a:r>
            <a:endParaRPr lang="sr-Latn-RS" sz="1800" dirty="0" smtClean="0"/>
          </a:p>
          <a:p>
            <a:r>
              <a:rPr lang="sr-Latn-RS" sz="1800" b="1" dirty="0" smtClean="0"/>
              <a:t>нечистоће у мг/кг (тешки метали)</a:t>
            </a:r>
            <a:endParaRPr lang="sr-Latn-RS" sz="1800" dirty="0" smtClean="0"/>
          </a:p>
          <a:p>
            <a:r>
              <a:rPr lang="sr-Latn-RS" sz="1800" b="1" dirty="0" smtClean="0"/>
              <a:t>примена </a:t>
            </a:r>
            <a:endParaRPr lang="sr-Latn-RS" sz="1800" dirty="0" smtClean="0"/>
          </a:p>
          <a:p>
            <a:r>
              <a:rPr lang="sr-Latn-RS" sz="1800" b="1" dirty="0" smtClean="0"/>
              <a:t>кратак опис употребе</a:t>
            </a:r>
            <a:endParaRPr lang="sr-Latn-RS" sz="1800" dirty="0" smtClean="0"/>
          </a:p>
          <a:p>
            <a:r>
              <a:rPr lang="sr-Latn-RS" sz="1800" b="1" dirty="0" smtClean="0"/>
              <a:t>аналитичке методе (идентификација адитива, одређивање и доказивање у намирници)</a:t>
            </a:r>
            <a:endParaRPr lang="sr-Latn-RS" sz="1800" dirty="0" smtClean="0"/>
          </a:p>
          <a:p>
            <a:r>
              <a:rPr lang="sr-Latn-RS" sz="1800" b="1" dirty="0" smtClean="0"/>
              <a:t>докази да адитив нема штетно деловање на човека ако се дуже задржава у организму, да не ствара токсичне производе, да не разграђује животне намирнице у току прераде и чувања, да се применом не прикривају лоше особине-лош квалитет намирнице).</a:t>
            </a:r>
            <a:endParaRPr lang="sr-Latn-RS" sz="1800" dirty="0" smtClean="0"/>
          </a:p>
        </p:txBody>
      </p:sp>
    </p:spTree>
    <p:extLst>
      <p:ext uri="{BB962C8B-B14F-4D97-AF65-F5344CB8AC3E}">
        <p14:creationId xmlns:p14="http://schemas.microsoft.com/office/powerpoint/2010/main" xmlns="" val="3535245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sr-Cyrl-RS" smtClean="0"/>
              <a:t>АДИТИВИ</a:t>
            </a:r>
            <a:endParaRPr lang="sr-Cyrl-CS" smtClean="0"/>
          </a:p>
        </p:txBody>
      </p:sp>
      <p:sp>
        <p:nvSpPr>
          <p:cNvPr id="54275" name="Rectangle 3"/>
          <p:cNvSpPr>
            <a:spLocks noGrp="1" noChangeArrowheads="1"/>
          </p:cNvSpPr>
          <p:nvPr>
            <p:ph type="body" idx="1"/>
          </p:nvPr>
        </p:nvSpPr>
        <p:spPr/>
        <p:txBody>
          <a:bodyPr/>
          <a:lstStyle/>
          <a:p>
            <a:pPr marL="0" indent="0">
              <a:buFontTx/>
              <a:buNone/>
            </a:pPr>
            <a:r>
              <a:rPr lang="sr-Latn-RS" sz="1800" dirty="0" smtClean="0"/>
              <a:t>Прописима су дефинисани и услови које мора да испуњава адитив пре него што се дода прехрамбеним производима</a:t>
            </a:r>
            <a:r>
              <a:rPr lang="sr-Cyrl-RS" sz="1800" dirty="0" smtClean="0"/>
              <a:t>:</a:t>
            </a:r>
          </a:p>
          <a:p>
            <a:pPr marL="0" indent="0"/>
            <a:r>
              <a:rPr lang="sr-Latn-RS" sz="1800" dirty="0" smtClean="0"/>
              <a:t>да се додаје у количини која је дозвољена прописима о квалитету намирница, односно у неопходно потребној количини ако ти прописима није одређена,</a:t>
            </a:r>
          </a:p>
          <a:p>
            <a:pPr marL="0" indent="0"/>
            <a:r>
              <a:rPr lang="sr-Latn-RS" sz="1800" dirty="0" smtClean="0"/>
              <a:t>да не смањује хранљиву вредност прехрамбеног производа</a:t>
            </a:r>
          </a:p>
          <a:p>
            <a:pPr marL="0" indent="0"/>
            <a:r>
              <a:rPr lang="sr-Latn-RS" sz="1800" dirty="0" smtClean="0"/>
              <a:t>да битно не утиче на природни укус и мирис намирница</a:t>
            </a:r>
          </a:p>
          <a:p>
            <a:pPr marL="0" indent="0"/>
            <a:r>
              <a:rPr lang="sr-Latn-RS" sz="1800" dirty="0" smtClean="0"/>
              <a:t>да не ствара токсичне деградациное производе у току прераде, употребе и чувања прехрамбеног производа</a:t>
            </a:r>
          </a:p>
          <a:p>
            <a:pPr marL="0" indent="0"/>
            <a:r>
              <a:rPr lang="sr-Latn-RS" sz="1800" dirty="0" smtClean="0"/>
              <a:t>да се може идентификовати и утврдити његова количина</a:t>
            </a:r>
          </a:p>
          <a:p>
            <a:pPr marL="0" indent="0"/>
            <a:r>
              <a:rPr lang="sr-Latn-RS" sz="1800" dirty="0" smtClean="0"/>
              <a:t>да није штетан по здравље</a:t>
            </a:r>
          </a:p>
          <a:p>
            <a:pPr marL="0" indent="0"/>
            <a:r>
              <a:rPr lang="sr-Latn-RS" sz="1800" dirty="0" smtClean="0"/>
              <a:t>да не садржи примесе штетне по здравље људи</a:t>
            </a:r>
          </a:p>
          <a:p>
            <a:pPr marL="0" indent="0"/>
            <a:r>
              <a:rPr lang="sr-Latn-RS" sz="1800" dirty="0" smtClean="0"/>
              <a:t>да његова употреба технолошки оправдана.</a:t>
            </a:r>
          </a:p>
          <a:p>
            <a:pPr marL="0" indent="0">
              <a:lnSpc>
                <a:spcPct val="80000"/>
              </a:lnSpc>
            </a:pPr>
            <a:endParaRPr lang="sr-Cyrl-CS" sz="1800" dirty="0" smtClean="0"/>
          </a:p>
        </p:txBody>
      </p:sp>
    </p:spTree>
    <p:extLst>
      <p:ext uri="{BB962C8B-B14F-4D97-AF65-F5344CB8AC3E}">
        <p14:creationId xmlns:p14="http://schemas.microsoft.com/office/powerpoint/2010/main" xmlns="" val="128964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sr-Cyrl-RS" smtClean="0"/>
              <a:t>АДИТИВИ</a:t>
            </a:r>
            <a:endParaRPr lang="sr-Cyrl-CS" smtClean="0"/>
          </a:p>
        </p:txBody>
      </p:sp>
      <p:sp>
        <p:nvSpPr>
          <p:cNvPr id="55299" name="Rectangle 3"/>
          <p:cNvSpPr>
            <a:spLocks noGrp="1" noChangeArrowheads="1"/>
          </p:cNvSpPr>
          <p:nvPr>
            <p:ph type="body" idx="1"/>
          </p:nvPr>
        </p:nvSpPr>
        <p:spPr>
          <a:xfrm>
            <a:off x="457200" y="1295400"/>
            <a:ext cx="8229600" cy="5334000"/>
          </a:xfrm>
        </p:spPr>
        <p:txBody>
          <a:bodyPr>
            <a:normAutofit/>
          </a:bodyPr>
          <a:lstStyle/>
          <a:p>
            <a:pPr marL="0" indent="0">
              <a:buFontTx/>
              <a:buNone/>
            </a:pPr>
            <a:r>
              <a:rPr lang="sr-Latn-RS" sz="1900" dirty="0" smtClean="0"/>
              <a:t>Многа нежељена дејства адитива још увек није могуће предвидети, већ се она испољавају после дугогодишњег коришћења. Када се контролисано користе сами адитиви нису опасни за здравље људи, али уз друге штетне факторе могу да буду и ризикофактори, нарочито ако се дуго уносе.</a:t>
            </a:r>
            <a:endParaRPr lang="sr-Cyrl-RS" sz="1900" dirty="0" smtClean="0"/>
          </a:p>
          <a:p>
            <a:pPr marL="0" indent="0">
              <a:buFontTx/>
              <a:buNone/>
            </a:pPr>
            <a:r>
              <a:rPr lang="sr-Latn-RS" sz="1900" dirty="0" smtClean="0"/>
              <a:t>Неки адитиви дају атопијску преосетљивост у виду уртикарије, астме, ринитиса, дерматитис, пурпура . . .  - вештачке боје, тартазин, конзерванси, антиоксиданси. (асматичари треба да избегавају све производе у којима се налазе вештачке боје, посебно тартазин)</a:t>
            </a:r>
            <a:r>
              <a:rPr lang="en-US" sz="1900" dirty="0" smtClean="0"/>
              <a:t>.</a:t>
            </a:r>
            <a:endParaRPr lang="sr-Cyrl-RS" sz="1900" dirty="0" smtClean="0"/>
          </a:p>
          <a:p>
            <a:pPr marL="0" indent="0">
              <a:buFontTx/>
              <a:buNone/>
            </a:pPr>
            <a:r>
              <a:rPr lang="sr-Latn-RS" sz="1900" dirty="0" smtClean="0"/>
              <a:t>Посебно ризична катергорија су деца и то нарочито деца до 3 год. (код њих још увек није развијен систем за детоксикацију страних супстанција). Нашим прописима забрањена је употреба вештачких боја и козервисање намирница хемијским суптанцијама намирница намењених деци до 3 год. старости. </a:t>
            </a:r>
            <a:endParaRPr lang="sr-Cyrl-RS" sz="1900" dirty="0" smtClean="0"/>
          </a:p>
          <a:p>
            <a:pPr marL="0" indent="0">
              <a:buFontTx/>
              <a:buNone/>
            </a:pPr>
            <a:r>
              <a:rPr lang="sr-Latn-RS" sz="1900" dirty="0" smtClean="0"/>
              <a:t>На свим производима неопходно је јасно назначити о којој врсти  и количини адитива се ради, и упозорење да такве производе не користе деца одређене доби као и особе које су преосетљиве на дате супстанције.</a:t>
            </a:r>
          </a:p>
          <a:p>
            <a:pPr marL="0" indent="0"/>
            <a:endParaRPr lang="sr-Latn-RS" sz="1900" dirty="0" smtClean="0"/>
          </a:p>
        </p:txBody>
      </p:sp>
    </p:spTree>
    <p:extLst>
      <p:ext uri="{BB962C8B-B14F-4D97-AF65-F5344CB8AC3E}">
        <p14:creationId xmlns:p14="http://schemas.microsoft.com/office/powerpoint/2010/main" xmlns="" val="27783779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noTextEdit="1"/>
          </p:cNvSpPr>
          <p:nvPr>
            <p:ph type="tbl" idx="1"/>
          </p:nvPr>
        </p:nvSpPr>
        <p:spPr>
          <a:xfrm>
            <a:off x="-468313" y="7532688"/>
            <a:ext cx="7772401" cy="4114800"/>
          </a:xfrm>
        </p:spPr>
      </p:sp>
      <p:graphicFrame>
        <p:nvGraphicFramePr>
          <p:cNvPr id="174085" name="Group 5"/>
          <p:cNvGraphicFramePr>
            <a:graphicFrameLocks noGrp="1"/>
          </p:cNvGraphicFramePr>
          <p:nvPr/>
        </p:nvGraphicFramePr>
        <p:xfrm>
          <a:off x="609600" y="381000"/>
          <a:ext cx="7772399" cy="6176127"/>
        </p:xfrm>
        <a:graphic>
          <a:graphicData uri="http://schemas.openxmlformats.org/drawingml/2006/table">
            <a:tbl>
              <a:tblPr/>
              <a:tblGrid>
                <a:gridCol w="528127"/>
                <a:gridCol w="2850333"/>
                <a:gridCol w="4393939"/>
              </a:tblGrid>
              <a:tr h="573219">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sr-Latn-RS" sz="1100" b="0" i="0" u="none" strike="noStrike" cap="none" normalizeH="0" baseline="0" dirty="0" smtClean="0">
                        <a:ln>
                          <a:noFill/>
                        </a:ln>
                        <a:solidFill>
                          <a:schemeClr val="tx1"/>
                        </a:solidFill>
                        <a:effectLst/>
                        <a:latin typeface="Calibri" pitchFamily="34" charset="0"/>
                        <a:cs typeface="Arial"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15000"/>
                        </a:lnSpc>
                        <a:spcBef>
                          <a:spcPct val="0"/>
                        </a:spcBef>
                        <a:spcAft>
                          <a:spcPct val="0"/>
                        </a:spcAft>
                        <a:buClrTx/>
                        <a:buSzTx/>
                        <a:buFontTx/>
                        <a:buNone/>
                        <a:tabLst/>
                      </a:pPr>
                      <a:r>
                        <a:rPr kumimoji="0" lang="sr-Latn-RS" sz="1200" b="1" i="0" u="none" strike="noStrike" cap="none" normalizeH="0" baseline="0" smtClean="0">
                          <a:ln>
                            <a:noFill/>
                          </a:ln>
                          <a:solidFill>
                            <a:srgbClr val="000000"/>
                          </a:solidFill>
                          <a:effectLst/>
                          <a:latin typeface="Times New Roman" pitchFamily="18" charset="0"/>
                          <a:cs typeface="Times New Roman" pitchFamily="18" charset="0"/>
                        </a:rPr>
                        <a:t>Врста адитива</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15000"/>
                        </a:lnSpc>
                        <a:spcBef>
                          <a:spcPct val="0"/>
                        </a:spcBef>
                        <a:spcAft>
                          <a:spcPct val="0"/>
                        </a:spcAft>
                        <a:buClrTx/>
                        <a:buSzTx/>
                        <a:buFontTx/>
                        <a:buNone/>
                        <a:tabLst/>
                      </a:pPr>
                      <a:r>
                        <a:rPr kumimoji="0" lang="sr-Latn-RS" sz="1200" b="1" i="0" u="none" strike="noStrike" cap="none" normalizeH="0" baseline="0" smtClean="0">
                          <a:ln>
                            <a:noFill/>
                          </a:ln>
                          <a:solidFill>
                            <a:srgbClr val="000000"/>
                          </a:solidFill>
                          <a:effectLst/>
                          <a:latin typeface="Times New Roman" pitchFamily="18" charset="0"/>
                          <a:cs typeface="Times New Roman" pitchFamily="18" charset="0"/>
                        </a:rPr>
                        <a:t>Врста производа</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0046">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Конзерванси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Маргарин и сл.,бомбоне и слаткиши, месне прерађевине,вино, прерађевине од воћа и поврћа и брашна</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0046">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dirty="0" smtClean="0">
                          <a:ln>
                            <a:noFill/>
                          </a:ln>
                          <a:solidFill>
                            <a:srgbClr val="000000"/>
                          </a:solidFill>
                          <a:effectLst/>
                          <a:latin typeface="Times New Roman" pitchFamily="18" charset="0"/>
                          <a:cs typeface="Times New Roman" pitchFamily="18" charset="0"/>
                        </a:rPr>
                        <a:t>Средства за дотеривање укуса и мириса</a:t>
                      </a:r>
                      <a:endParaRPr kumimoji="0" lang="sr-Latn-R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  бомбоне и слаткиши, месне прерађевине,вино, прерађевине од воћа и поврћа и брашна, маргарин, дијететски производи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7945">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Површински активне материје</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Маргарин,бомбоне и слаткиши, сладо</a:t>
                      </a:r>
                      <a:r>
                        <a:rPr kumimoji="0" lang="sr-Cyrl-RS" sz="1200" b="0" i="0" u="none" strike="noStrike" cap="none" normalizeH="0" baseline="0" smtClean="0">
                          <a:ln>
                            <a:noFill/>
                          </a:ln>
                          <a:solidFill>
                            <a:srgbClr val="000000"/>
                          </a:solidFill>
                          <a:effectLst/>
                          <a:latin typeface="Times New Roman" pitchFamily="18" charset="0"/>
                          <a:cs typeface="Times New Roman" pitchFamily="18" charset="0"/>
                        </a:rPr>
                        <a:t>л</a:t>
                      </a: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ед,сиреви за мазање</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7945">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стабилизатори и угрушивачи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Дијететски производи, пиво, сладолед, бомбоне и слаткиши, неки месни производи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7945">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5.</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Киселине, базе, пуфери,хелати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Пиво, газирана безалкохолна пића, уља, млеко у праху, неки сиреви, бомбоне и слаткиши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98935">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6.</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Остали адитиви: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Кофеин, кинин</a:t>
                      </a:r>
                      <a:endParaRPr kumimoji="0" lang="sr-Latn-RS" sz="1100" b="0" i="0" u="none" strike="noStrike" cap="none" normalizeH="0" baseline="0" smtClean="0">
                        <a:ln>
                          <a:noFill/>
                        </a:ln>
                        <a:solidFill>
                          <a:schemeClr val="tx1"/>
                        </a:solidFill>
                        <a:effectLst/>
                        <a:latin typeface="Times New Roman" pitchFamily="18" charset="0"/>
                        <a:cs typeface="Calibri" pitchFamily="34" charset="0"/>
                      </a:endParaRPr>
                    </a:p>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Аскорбинска киселина, глуконо-делта лактон</a:t>
                      </a:r>
                      <a:endParaRPr kumimoji="0" lang="sr-Latn-RS" sz="1100" b="0" i="0" u="none" strike="noStrike" cap="none" normalizeH="0" baseline="0" smtClean="0">
                        <a:ln>
                          <a:noFill/>
                        </a:ln>
                        <a:solidFill>
                          <a:schemeClr val="tx1"/>
                        </a:solidFill>
                        <a:effectLst/>
                        <a:latin typeface="Times New Roman" pitchFamily="18" charset="0"/>
                        <a:cs typeface="Calibri" pitchFamily="34" charset="0"/>
                      </a:endParaRPr>
                    </a:p>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Колоидни сумпордиоксид, средства против згрудњавања</a:t>
                      </a:r>
                      <a:endParaRPr kumimoji="0" lang="sr-Latn-RS" sz="1100" b="0" i="0" u="none" strike="noStrike" cap="none" normalizeH="0" baseline="0" smtClean="0">
                        <a:ln>
                          <a:noFill/>
                        </a:ln>
                        <a:solidFill>
                          <a:schemeClr val="tx1"/>
                        </a:solidFill>
                        <a:effectLst/>
                        <a:latin typeface="Times New Roman" pitchFamily="18" charset="0"/>
                        <a:cs typeface="Calibri"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Пића типа </a:t>
                      </a:r>
                      <a:r>
                        <a:rPr kumimoji="0" lang="sr-Cyrl-RS" sz="1200" b="0" i="0" u="none" strike="noStrike" cap="none" normalizeH="0" baseline="0" smtClean="0">
                          <a:ln>
                            <a:noFill/>
                          </a:ln>
                          <a:solidFill>
                            <a:srgbClr val="000000"/>
                          </a:solidFill>
                          <a:effectLst/>
                          <a:latin typeface="Times New Roman" pitchFamily="18" charset="0"/>
                          <a:cs typeface="Times New Roman" pitchFamily="18" charset="0"/>
                        </a:rPr>
                        <a:t>Кока-Коле</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Неки месни производи </a:t>
                      </a:r>
                      <a:endParaRPr kumimoji="0" lang="sr-Latn-RS" sz="1100" b="0" i="0" u="none" strike="noStrike" cap="none" normalizeH="0" baseline="0" smtClean="0">
                        <a:ln>
                          <a:noFill/>
                        </a:ln>
                        <a:solidFill>
                          <a:schemeClr val="tx1"/>
                        </a:solidFill>
                        <a:effectLst/>
                        <a:latin typeface="Times New Roman" pitchFamily="18" charset="0"/>
                        <a:cs typeface="Calibri" pitchFamily="34" charset="0"/>
                      </a:endParaRPr>
                    </a:p>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Со, шећер у праху</a:t>
                      </a:r>
                      <a:endParaRPr kumimoji="0" lang="sr-Latn-RS" sz="1100" b="0" i="0" u="none" strike="noStrike" cap="none" normalizeH="0" baseline="0" smtClean="0">
                        <a:ln>
                          <a:noFill/>
                        </a:ln>
                        <a:solidFill>
                          <a:schemeClr val="tx1"/>
                        </a:solidFill>
                        <a:effectLst/>
                        <a:latin typeface="Times New Roman" pitchFamily="18" charset="0"/>
                        <a:cs typeface="Calibri" pitchFamily="34"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0046">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7.</a:t>
                      </a:r>
                      <a:endParaRPr kumimoji="0" lang="sr-Latn-R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smtClean="0">
                          <a:ln>
                            <a:noFill/>
                          </a:ln>
                          <a:solidFill>
                            <a:srgbClr val="000000"/>
                          </a:solidFill>
                          <a:effectLst/>
                          <a:latin typeface="Times New Roman" pitchFamily="18" charset="0"/>
                          <a:cs typeface="Times New Roman" pitchFamily="18" charset="0"/>
                        </a:rPr>
                        <a:t>Антиоксиданси</a:t>
                      </a:r>
                      <a:endParaRPr kumimoji="0" lang="sr-Latn-R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15000"/>
                        </a:lnSpc>
                        <a:spcBef>
                          <a:spcPct val="0"/>
                        </a:spcBef>
                        <a:spcAft>
                          <a:spcPct val="0"/>
                        </a:spcAft>
                        <a:buClrTx/>
                        <a:buSzTx/>
                        <a:buFontTx/>
                        <a:buNone/>
                        <a:tabLst/>
                      </a:pPr>
                      <a:r>
                        <a:rPr kumimoji="0" lang="sr-Latn-RS" sz="1200" b="0" i="0" u="none" strike="noStrike" cap="none" normalizeH="0" baseline="0" dirty="0" smtClean="0">
                          <a:ln>
                            <a:noFill/>
                          </a:ln>
                          <a:solidFill>
                            <a:srgbClr val="000000"/>
                          </a:solidFill>
                          <a:effectLst/>
                          <a:latin typeface="Times New Roman" pitchFamily="18" charset="0"/>
                          <a:cs typeface="Times New Roman" pitchFamily="18" charset="0"/>
                        </a:rPr>
                        <a:t>Масти, кекс, колачи, млечни производи(павлака), пиво, газирана безалкохолна пића, бомбоне и слатки</a:t>
                      </a:r>
                      <a:r>
                        <a:rPr kumimoji="0" lang="sr-Cyrl-RS" sz="1200" b="0" i="0" u="none" strike="noStrike" cap="none" normalizeH="0" baseline="0" dirty="0" smtClean="0">
                          <a:ln>
                            <a:noFill/>
                          </a:ln>
                          <a:solidFill>
                            <a:srgbClr val="000000"/>
                          </a:solidFill>
                          <a:effectLst/>
                          <a:latin typeface="Times New Roman" pitchFamily="18" charset="0"/>
                          <a:cs typeface="Times New Roman" pitchFamily="18" charset="0"/>
                        </a:rPr>
                        <a:t>ш</a:t>
                      </a:r>
                      <a:r>
                        <a:rPr kumimoji="0" lang="sr-Latn-RS" sz="1200" b="0" i="0" u="none" strike="noStrike" cap="none" normalizeH="0" baseline="0" dirty="0" smtClean="0">
                          <a:ln>
                            <a:noFill/>
                          </a:ln>
                          <a:solidFill>
                            <a:srgbClr val="000000"/>
                          </a:solidFill>
                          <a:effectLst/>
                          <a:latin typeface="Times New Roman" pitchFamily="18" charset="0"/>
                          <a:cs typeface="Times New Roman" pitchFamily="18" charset="0"/>
                        </a:rPr>
                        <a:t>и</a:t>
                      </a:r>
                      <a:endParaRPr kumimoji="0" lang="sr-Latn-R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6665" name="Rectangle 43"/>
          <p:cNvSpPr>
            <a:spLocks noChangeArrowheads="1"/>
          </p:cNvSpPr>
          <p:nvPr/>
        </p:nvSpPr>
        <p:spPr bwMode="auto">
          <a:xfrm>
            <a:off x="0" y="601345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US"/>
          </a:p>
        </p:txBody>
      </p:sp>
    </p:spTree>
    <p:extLst>
      <p:ext uri="{BB962C8B-B14F-4D97-AF65-F5344CB8AC3E}">
        <p14:creationId xmlns:p14="http://schemas.microsoft.com/office/powerpoint/2010/main" xmlns="" val="22445894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4294967295"/>
          </p:nvPr>
        </p:nvSpPr>
        <p:spPr>
          <a:xfrm>
            <a:off x="107950" y="1196975"/>
            <a:ext cx="8928100" cy="4525963"/>
          </a:xfrm>
        </p:spPr>
        <p:txBody>
          <a:bodyPr>
            <a:normAutofit lnSpcReduction="10000"/>
          </a:bodyPr>
          <a:lstStyle/>
          <a:p>
            <a:pPr marL="273050" indent="-273050" eaLnBrk="1" hangingPunct="1"/>
            <a:r>
              <a:rPr lang="en-CA" smtClean="0">
                <a:latin typeface="Times New Roman" pitchFamily="18" charset="0"/>
              </a:rPr>
              <a:t>Ради регулисања примене  адитива и информисања потрошача  адитиви се озна</a:t>
            </a:r>
            <a:r>
              <a:rPr lang="sr-Cyrl-CS" smtClean="0">
                <a:latin typeface="Times New Roman" pitchFamily="18" charset="0"/>
              </a:rPr>
              <a:t>ч</a:t>
            </a:r>
            <a:r>
              <a:rPr lang="en-CA" smtClean="0">
                <a:latin typeface="Times New Roman" pitchFamily="18" charset="0"/>
              </a:rPr>
              <a:t>авају  троцифреним  бројем  и словом Е (префикс Е за Европску унију)</a:t>
            </a:r>
          </a:p>
          <a:p>
            <a:pPr marL="273050" indent="-273050" eaLnBrk="1" hangingPunct="1">
              <a:buFontTx/>
              <a:buNone/>
            </a:pPr>
            <a:r>
              <a:rPr lang="en-CA" smtClean="0">
                <a:latin typeface="Times New Roman" pitchFamily="18" charset="0"/>
              </a:rPr>
              <a:t>–Е100–Е199 (боје)</a:t>
            </a:r>
          </a:p>
          <a:p>
            <a:pPr marL="273050" indent="-273050" eaLnBrk="1" hangingPunct="1">
              <a:buFontTx/>
              <a:buNone/>
            </a:pPr>
            <a:r>
              <a:rPr lang="en-CA" smtClean="0">
                <a:latin typeface="Times New Roman" pitchFamily="18" charset="0"/>
              </a:rPr>
              <a:t>–Е200–Е299 (конзерванси)</a:t>
            </a:r>
          </a:p>
          <a:p>
            <a:pPr marL="273050" indent="-273050" eaLnBrk="1" hangingPunct="1">
              <a:buFontTx/>
              <a:buNone/>
            </a:pPr>
            <a:r>
              <a:rPr lang="en-CA" smtClean="0">
                <a:latin typeface="Times New Roman" pitchFamily="18" charset="0"/>
              </a:rPr>
              <a:t>–Е300–Е399 (антиоксиданси, регулатори киселости)</a:t>
            </a:r>
          </a:p>
          <a:p>
            <a:pPr marL="273050" indent="-273050" eaLnBrk="1" hangingPunct="1">
              <a:buFontTx/>
              <a:buNone/>
            </a:pPr>
            <a:r>
              <a:rPr lang="en-CA" smtClean="0">
                <a:latin typeface="Times New Roman" pitchFamily="18" charset="0"/>
              </a:rPr>
              <a:t>–Е400–Е499 (стабилизатори, емулгатори)</a:t>
            </a:r>
          </a:p>
          <a:p>
            <a:pPr marL="273050" indent="-273050" eaLnBrk="1" hangingPunct="1"/>
            <a:endParaRPr lang="en-CA" smtClean="0">
              <a:latin typeface="Times New Roman" pitchFamily="18" charset="0"/>
            </a:endParaRPr>
          </a:p>
        </p:txBody>
      </p:sp>
    </p:spTree>
    <p:extLst>
      <p:ext uri="{BB962C8B-B14F-4D97-AF65-F5344CB8AC3E}">
        <p14:creationId xmlns:p14="http://schemas.microsoft.com/office/powerpoint/2010/main" xmlns="" val="19823709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395288" y="260350"/>
            <a:ext cx="8229600" cy="1143000"/>
          </a:xfrm>
        </p:spPr>
        <p:txBody>
          <a:bodyPr lIns="0" rIns="0" bIns="0" anchor="b"/>
          <a:lstStyle/>
          <a:p>
            <a:pPr algn="l" eaLnBrk="1" hangingPunct="1"/>
            <a:r>
              <a:rPr lang="vi-VN" smtClean="0">
                <a:solidFill>
                  <a:schemeClr val="tx1"/>
                </a:solidFill>
              </a:rPr>
              <a:t>Заслађивачи</a:t>
            </a:r>
            <a:endParaRPr lang="en-CA" smtClean="0">
              <a:solidFill>
                <a:schemeClr val="tx1"/>
              </a:solidFill>
            </a:endParaRPr>
          </a:p>
        </p:txBody>
      </p:sp>
      <p:sp>
        <p:nvSpPr>
          <p:cNvPr id="28675" name="Content Placeholder 2"/>
          <p:cNvSpPr>
            <a:spLocks noGrp="1"/>
          </p:cNvSpPr>
          <p:nvPr>
            <p:ph idx="4294967295"/>
          </p:nvPr>
        </p:nvSpPr>
        <p:spPr>
          <a:xfrm>
            <a:off x="468313" y="1412875"/>
            <a:ext cx="8229600" cy="4525963"/>
          </a:xfrm>
        </p:spPr>
        <p:txBody>
          <a:bodyPr>
            <a:normAutofit lnSpcReduction="10000"/>
          </a:bodyPr>
          <a:lstStyle/>
          <a:p>
            <a:pPr marL="273050" indent="-273050" eaLnBrk="1" hangingPunct="1"/>
            <a:r>
              <a:rPr lang="en-CA" sz="2600" smtClean="0">
                <a:latin typeface="Times New Roman" pitchFamily="18" charset="0"/>
              </a:rPr>
              <a:t>Често се користе јер имају мање калорија и мање су штетни за зубе. Има их у соковима, јогурту, жвака</a:t>
            </a:r>
            <a:r>
              <a:rPr lang="sr-Cyrl-CS" sz="2600" smtClean="0">
                <a:latin typeface="Times New Roman" pitchFamily="18" charset="0"/>
              </a:rPr>
              <a:t>ћ</a:t>
            </a:r>
            <a:r>
              <a:rPr lang="en-CA" sz="2600" smtClean="0">
                <a:latin typeface="Times New Roman" pitchFamily="18" charset="0"/>
              </a:rPr>
              <a:t>им гумама,</a:t>
            </a:r>
            <a:r>
              <a:rPr lang="sr-Cyrl-CS" sz="2600" smtClean="0">
                <a:latin typeface="Times New Roman" pitchFamily="18" charset="0"/>
              </a:rPr>
              <a:t> </a:t>
            </a:r>
            <a:r>
              <a:rPr lang="en-CA" sz="2600" smtClean="0">
                <a:latin typeface="Times New Roman" pitchFamily="18" charset="0"/>
              </a:rPr>
              <a:t>слатки</a:t>
            </a:r>
            <a:r>
              <a:rPr lang="sr-Cyrl-CS" sz="2600" smtClean="0">
                <a:latin typeface="Times New Roman" pitchFamily="18" charset="0"/>
              </a:rPr>
              <a:t>ш</a:t>
            </a:r>
            <a:r>
              <a:rPr lang="en-CA" sz="2600" smtClean="0">
                <a:latin typeface="Times New Roman" pitchFamily="18" charset="0"/>
              </a:rPr>
              <a:t>има,</a:t>
            </a:r>
            <a:r>
              <a:rPr lang="sr-Cyrl-CS" sz="2600" smtClean="0">
                <a:latin typeface="Times New Roman" pitchFamily="18" charset="0"/>
              </a:rPr>
              <a:t> ш</a:t>
            </a:r>
            <a:r>
              <a:rPr lang="en-CA" sz="2600" smtClean="0">
                <a:latin typeface="Times New Roman" pitchFamily="18" charset="0"/>
              </a:rPr>
              <a:t>уме</a:t>
            </a:r>
            <a:r>
              <a:rPr lang="sr-Cyrl-CS" sz="2600" smtClean="0">
                <a:latin typeface="Times New Roman" pitchFamily="18" charset="0"/>
              </a:rPr>
              <a:t>ћ</a:t>
            </a:r>
            <a:r>
              <a:rPr lang="en-CA" sz="2600" smtClean="0">
                <a:latin typeface="Times New Roman" pitchFamily="18" charset="0"/>
              </a:rPr>
              <a:t>им ве</a:t>
            </a:r>
            <a:r>
              <a:rPr lang="sr-Cyrl-CS" sz="2600" smtClean="0">
                <a:latin typeface="Times New Roman" pitchFamily="18" charset="0"/>
              </a:rPr>
              <a:t>ш</a:t>
            </a:r>
            <a:r>
              <a:rPr lang="en-CA" sz="2600" smtClean="0">
                <a:latin typeface="Times New Roman" pitchFamily="18" charset="0"/>
              </a:rPr>
              <a:t>та</a:t>
            </a:r>
            <a:r>
              <a:rPr lang="sr-Cyrl-CS" sz="2600" smtClean="0">
                <a:latin typeface="Times New Roman" pitchFamily="18" charset="0"/>
              </a:rPr>
              <a:t>ч</a:t>
            </a:r>
            <a:r>
              <a:rPr lang="en-CA" sz="2600" smtClean="0">
                <a:latin typeface="Times New Roman" pitchFamily="18" charset="0"/>
              </a:rPr>
              <a:t>ким витаминима...</a:t>
            </a:r>
            <a:r>
              <a:rPr lang="en-CA" sz="2600" smtClean="0"/>
              <a:t> </a:t>
            </a:r>
          </a:p>
          <a:p>
            <a:pPr marL="273050" indent="-273050" eaLnBrk="1" hangingPunct="1"/>
            <a:r>
              <a:rPr lang="vi-VN" sz="2600" smtClean="0">
                <a:latin typeface="Times New Roman" pitchFamily="18" charset="0"/>
              </a:rPr>
              <a:t>Јаки </a:t>
            </a:r>
            <a:r>
              <a:rPr lang="en-US" sz="2600" smtClean="0"/>
              <a:t> </a:t>
            </a:r>
            <a:r>
              <a:rPr lang="en-US" sz="2600" smtClean="0">
                <a:latin typeface="Times New Roman" pitchFamily="18" charset="0"/>
              </a:rPr>
              <a:t>ве</a:t>
            </a:r>
            <a:r>
              <a:rPr lang="sr-Cyrl-CS" sz="2600" smtClean="0">
                <a:latin typeface="Times New Roman" pitchFamily="18" charset="0"/>
              </a:rPr>
              <a:t>ш</a:t>
            </a:r>
            <a:r>
              <a:rPr lang="en-US" sz="2600" smtClean="0">
                <a:latin typeface="Times New Roman" pitchFamily="18" charset="0"/>
              </a:rPr>
              <a:t>та</a:t>
            </a:r>
            <a:r>
              <a:rPr lang="sr-Cyrl-CS" sz="2600" smtClean="0">
                <a:latin typeface="Times New Roman" pitchFamily="18" charset="0"/>
              </a:rPr>
              <a:t>ч</a:t>
            </a:r>
            <a:r>
              <a:rPr lang="en-US" sz="2600" smtClean="0">
                <a:latin typeface="Times New Roman" pitchFamily="18" charset="0"/>
              </a:rPr>
              <a:t>ки</a:t>
            </a:r>
            <a:r>
              <a:rPr lang="en-US" sz="2600" smtClean="0"/>
              <a:t> </a:t>
            </a:r>
            <a:r>
              <a:rPr lang="vi-VN" sz="2600" smtClean="0">
                <a:latin typeface="Times New Roman" pitchFamily="18" charset="0"/>
              </a:rPr>
              <a:t>заслађивачи су:</a:t>
            </a:r>
            <a:r>
              <a:rPr lang="sr-Cyrl-CS" sz="2600" smtClean="0">
                <a:latin typeface="Times New Roman" pitchFamily="18" charset="0"/>
              </a:rPr>
              <a:t> </a:t>
            </a:r>
            <a:r>
              <a:rPr lang="en-US" sz="2600" smtClean="0">
                <a:latin typeface="Times New Roman" pitchFamily="18" charset="0"/>
              </a:rPr>
              <a:t>цикламати</a:t>
            </a:r>
            <a:r>
              <a:rPr lang="sr-Cyrl-CS" sz="2600" smtClean="0">
                <a:latin typeface="Times New Roman" pitchFamily="18" charset="0"/>
              </a:rPr>
              <a:t> </a:t>
            </a:r>
            <a:r>
              <a:rPr lang="en-US" sz="2600" smtClean="0"/>
              <a:t>(</a:t>
            </a:r>
            <a:r>
              <a:rPr lang="sr-Cyrl-CS" sz="2600" smtClean="0"/>
              <a:t>Е </a:t>
            </a:r>
            <a:r>
              <a:rPr lang="en-US" sz="2600" smtClean="0"/>
              <a:t>952) ,</a:t>
            </a:r>
            <a:r>
              <a:rPr lang="vi-VN" sz="2600" smtClean="0">
                <a:latin typeface="Times New Roman" pitchFamily="18" charset="0"/>
              </a:rPr>
              <a:t> аспартам (Е951) и сахарин (Е954) који су и до 200 пута слађи од ше</a:t>
            </a:r>
            <a:r>
              <a:rPr lang="sr-Cyrl-CS" sz="2600" smtClean="0">
                <a:latin typeface="Times New Roman" pitchFamily="18" charset="0"/>
              </a:rPr>
              <a:t>ћ</a:t>
            </a:r>
            <a:r>
              <a:rPr lang="vi-VN" sz="2600" smtClean="0">
                <a:latin typeface="Times New Roman" pitchFamily="18" charset="0"/>
              </a:rPr>
              <a:t>ера, па се користе у малим количинама.</a:t>
            </a:r>
            <a:endParaRPr lang="sr-Cyrl-CS" sz="2600" smtClean="0">
              <a:latin typeface="Times New Roman" pitchFamily="18" charset="0"/>
            </a:endParaRPr>
          </a:p>
          <a:p>
            <a:pPr marL="273050" indent="-273050" eaLnBrk="1" hangingPunct="1"/>
            <a:r>
              <a:rPr lang="en-US" sz="2600" smtClean="0">
                <a:latin typeface="Times New Roman" pitchFamily="18" charset="0"/>
              </a:rPr>
              <a:t>Цикламати </a:t>
            </a:r>
            <a:r>
              <a:rPr lang="sr-Cyrl-CS" sz="2600" smtClean="0">
                <a:latin typeface="Times New Roman" pitchFamily="18" charset="0"/>
              </a:rPr>
              <a:t>и</a:t>
            </a:r>
            <a:r>
              <a:rPr lang="en-US" sz="2600" smtClean="0">
                <a:latin typeface="Times New Roman" pitchFamily="18" charset="0"/>
              </a:rPr>
              <a:t> аспартам су канцерогени</a:t>
            </a:r>
            <a:r>
              <a:rPr lang="en-US" sz="2600" smtClean="0"/>
              <a:t>.</a:t>
            </a:r>
            <a:endParaRPr lang="vi-VN" sz="2600" smtClean="0">
              <a:latin typeface="Times New Roman" pitchFamily="18" charset="0"/>
            </a:endParaRPr>
          </a:p>
          <a:p>
            <a:pPr marL="273050" indent="-273050" eaLnBrk="1" hangingPunct="1"/>
            <a:r>
              <a:rPr lang="vi-VN" sz="2600" smtClean="0">
                <a:latin typeface="Times New Roman" pitchFamily="18" charset="0"/>
              </a:rPr>
              <a:t>Слабији заслађивач је сорбитол (Е420)-природни је ше</a:t>
            </a:r>
            <a:r>
              <a:rPr lang="sr-Cyrl-CS" sz="2600" smtClean="0">
                <a:latin typeface="Times New Roman" pitchFamily="18" charset="0"/>
              </a:rPr>
              <a:t>ћ</a:t>
            </a:r>
            <a:r>
              <a:rPr lang="vi-VN" sz="2600" smtClean="0">
                <a:latin typeface="Times New Roman" pitchFamily="18" charset="0"/>
              </a:rPr>
              <a:t>ер, користи се у количинама као и обичан ше</a:t>
            </a:r>
            <a:r>
              <a:rPr lang="sr-Cyrl-CS" sz="2600" smtClean="0">
                <a:latin typeface="Times New Roman" pitchFamily="18" charset="0"/>
              </a:rPr>
              <a:t>ћ</a:t>
            </a:r>
            <a:r>
              <a:rPr lang="vi-VN" sz="2600" smtClean="0">
                <a:latin typeface="Times New Roman" pitchFamily="18" charset="0"/>
              </a:rPr>
              <a:t>ер, служи за исхрану дијабетичара јер не захтева инсулин</a:t>
            </a:r>
            <a:endParaRPr lang="en-CA" sz="2600" smtClean="0"/>
          </a:p>
        </p:txBody>
      </p:sp>
    </p:spTree>
    <p:extLst>
      <p:ext uri="{BB962C8B-B14F-4D97-AF65-F5344CB8AC3E}">
        <p14:creationId xmlns:p14="http://schemas.microsoft.com/office/powerpoint/2010/main" xmlns="" val="388196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0" y="620713"/>
            <a:ext cx="8229600" cy="1143000"/>
          </a:xfrm>
        </p:spPr>
        <p:txBody>
          <a:bodyPr lIns="0" rIns="0" bIns="0" anchor="b"/>
          <a:lstStyle/>
          <a:p>
            <a:pPr algn="l" eaLnBrk="1" hangingPunct="1"/>
            <a:r>
              <a:rPr lang="en-CA" smtClean="0">
                <a:solidFill>
                  <a:schemeClr val="tx1"/>
                </a:solidFill>
              </a:rPr>
              <a:t>Антиоксидан</a:t>
            </a:r>
            <a:r>
              <a:rPr lang="sr-Cyrl-RS" smtClean="0">
                <a:solidFill>
                  <a:schemeClr val="tx1"/>
                </a:solidFill>
              </a:rPr>
              <a:t>с</a:t>
            </a:r>
            <a:r>
              <a:rPr lang="en-CA" smtClean="0">
                <a:solidFill>
                  <a:schemeClr val="tx1"/>
                </a:solidFill>
              </a:rPr>
              <a:t>и</a:t>
            </a:r>
          </a:p>
        </p:txBody>
      </p:sp>
      <p:sp>
        <p:nvSpPr>
          <p:cNvPr id="29699" name="Content Placeholder 2"/>
          <p:cNvSpPr>
            <a:spLocks noGrp="1"/>
          </p:cNvSpPr>
          <p:nvPr>
            <p:ph idx="4294967295"/>
          </p:nvPr>
        </p:nvSpPr>
        <p:spPr>
          <a:xfrm>
            <a:off x="323850" y="1773238"/>
            <a:ext cx="8374063" cy="4525962"/>
          </a:xfrm>
        </p:spPr>
        <p:txBody>
          <a:bodyPr>
            <a:normAutofit lnSpcReduction="10000"/>
          </a:bodyPr>
          <a:lstStyle/>
          <a:p>
            <a:pPr marL="273050" indent="-273050" eaLnBrk="1" hangingPunct="1"/>
            <a:r>
              <a:rPr lang="fi-FI" dirty="0" smtClean="0"/>
              <a:t>Храни, која садржи масти или уља додају се антиоксиданси.</a:t>
            </a:r>
            <a:endParaRPr lang="sr-Cyrl-CS" dirty="0" smtClean="0"/>
          </a:p>
          <a:p>
            <a:pPr marL="273050" indent="-273050" eaLnBrk="1" hangingPunct="1"/>
            <a:r>
              <a:rPr lang="en-CA" dirty="0" err="1" smtClean="0"/>
              <a:t>Спречавају</a:t>
            </a:r>
            <a:r>
              <a:rPr lang="en-CA" dirty="0" smtClean="0"/>
              <a:t> </a:t>
            </a:r>
            <a:r>
              <a:rPr lang="en-CA" dirty="0" err="1" smtClean="0"/>
              <a:t>ужегну</a:t>
            </a:r>
            <a:r>
              <a:rPr lang="sr-Cyrl-CS" dirty="0" smtClean="0"/>
              <a:t>ћ</a:t>
            </a:r>
            <a:r>
              <a:rPr lang="en-CA" dirty="0" smtClean="0"/>
              <a:t>е </a:t>
            </a:r>
            <a:r>
              <a:rPr lang="en-CA" dirty="0" err="1" smtClean="0"/>
              <a:t>масти</a:t>
            </a:r>
            <a:r>
              <a:rPr lang="en-CA" dirty="0" smtClean="0"/>
              <a:t> (</a:t>
            </a:r>
            <a:r>
              <a:rPr lang="en-CA" dirty="0" err="1" smtClean="0"/>
              <a:t>оксидацију</a:t>
            </a:r>
            <a:r>
              <a:rPr lang="en-CA" dirty="0" smtClean="0"/>
              <a:t> </a:t>
            </a:r>
            <a:r>
              <a:rPr lang="en-CA" dirty="0" err="1" smtClean="0"/>
              <a:t>двоструких</a:t>
            </a:r>
            <a:r>
              <a:rPr lang="en-CA" dirty="0" smtClean="0"/>
              <a:t> </a:t>
            </a:r>
            <a:r>
              <a:rPr lang="en-CA" dirty="0" err="1" smtClean="0"/>
              <a:t>веза</a:t>
            </a:r>
            <a:r>
              <a:rPr lang="en-CA" dirty="0" smtClean="0"/>
              <a:t> </a:t>
            </a:r>
            <a:r>
              <a:rPr lang="en-CA" dirty="0" err="1" smtClean="0"/>
              <a:t>незаси</a:t>
            </a:r>
            <a:r>
              <a:rPr lang="sr-Cyrl-CS" dirty="0" smtClean="0"/>
              <a:t>ћ</a:t>
            </a:r>
            <a:r>
              <a:rPr lang="en-CA" dirty="0" err="1" smtClean="0"/>
              <a:t>ених</a:t>
            </a:r>
            <a:r>
              <a:rPr lang="en-CA" dirty="0" smtClean="0"/>
              <a:t> </a:t>
            </a:r>
            <a:r>
              <a:rPr lang="en-CA" dirty="0" err="1" smtClean="0"/>
              <a:t>масних</a:t>
            </a:r>
            <a:r>
              <a:rPr lang="en-CA" dirty="0" smtClean="0"/>
              <a:t> </a:t>
            </a:r>
            <a:r>
              <a:rPr lang="en-CA" dirty="0" err="1" smtClean="0"/>
              <a:t>киселина</a:t>
            </a:r>
            <a:r>
              <a:rPr lang="en-CA" dirty="0" smtClean="0"/>
              <a:t>).</a:t>
            </a:r>
          </a:p>
          <a:p>
            <a:pPr marL="273050" indent="-273050" eaLnBrk="1" hangingPunct="1"/>
            <a:r>
              <a:rPr lang="en-CA" dirty="0" err="1" smtClean="0"/>
              <a:t>Природни</a:t>
            </a:r>
            <a:r>
              <a:rPr lang="en-CA" dirty="0" smtClean="0"/>
              <a:t> </a:t>
            </a:r>
            <a:r>
              <a:rPr lang="en-CA" dirty="0" err="1" smtClean="0"/>
              <a:t>антиоксиданси</a:t>
            </a:r>
            <a:r>
              <a:rPr lang="en-CA" dirty="0" smtClean="0"/>
              <a:t> </a:t>
            </a:r>
            <a:r>
              <a:rPr lang="en-CA" dirty="0" err="1" smtClean="0"/>
              <a:t>су</a:t>
            </a:r>
            <a:r>
              <a:rPr lang="en-CA" dirty="0" smtClean="0"/>
              <a:t>: </a:t>
            </a:r>
            <a:r>
              <a:rPr lang="en-CA" dirty="0" err="1" smtClean="0"/>
              <a:t>витамин</a:t>
            </a:r>
            <a:r>
              <a:rPr lang="en-CA" dirty="0" smtClean="0"/>
              <a:t> C, </a:t>
            </a:r>
            <a:r>
              <a:rPr lang="en-CA" dirty="0" err="1" smtClean="0"/>
              <a:t>полифеноли</a:t>
            </a:r>
            <a:r>
              <a:rPr lang="en-CA" dirty="0" smtClean="0"/>
              <a:t> и </a:t>
            </a:r>
            <a:r>
              <a:rPr lang="en-CA" dirty="0" err="1" smtClean="0"/>
              <a:t>токоферол</a:t>
            </a:r>
            <a:r>
              <a:rPr lang="en-CA" dirty="0" smtClean="0"/>
              <a:t> (</a:t>
            </a:r>
            <a:r>
              <a:rPr lang="en-CA" dirty="0" err="1" smtClean="0"/>
              <a:t>витамин</a:t>
            </a:r>
            <a:r>
              <a:rPr lang="en-CA" dirty="0" smtClean="0"/>
              <a:t> Е). </a:t>
            </a:r>
            <a:r>
              <a:rPr lang="en-CA" dirty="0" err="1" smtClean="0"/>
              <a:t>Витамин</a:t>
            </a:r>
            <a:r>
              <a:rPr lang="en-CA" dirty="0" smtClean="0"/>
              <a:t> C-</a:t>
            </a:r>
            <a:r>
              <a:rPr lang="en-CA" dirty="0" err="1" smtClean="0"/>
              <a:t>аскорбинска</a:t>
            </a:r>
            <a:r>
              <a:rPr lang="en-CA" dirty="0" smtClean="0"/>
              <a:t> </a:t>
            </a:r>
            <a:r>
              <a:rPr lang="en-CA" dirty="0" err="1" smtClean="0"/>
              <a:t>киселина</a:t>
            </a:r>
            <a:r>
              <a:rPr lang="en-CA" dirty="0" smtClean="0"/>
              <a:t> (Е300) </a:t>
            </a:r>
            <a:r>
              <a:rPr lang="en-CA" dirty="0" err="1" smtClean="0"/>
              <a:t>је</a:t>
            </a:r>
            <a:r>
              <a:rPr lang="en-CA" dirty="0" smtClean="0"/>
              <a:t> </a:t>
            </a:r>
            <a:r>
              <a:rPr lang="en-CA" dirty="0" err="1" smtClean="0"/>
              <a:t>један</a:t>
            </a:r>
            <a:r>
              <a:rPr lang="en-CA" dirty="0" smtClean="0"/>
              <a:t> </a:t>
            </a:r>
            <a:r>
              <a:rPr lang="en-CA" dirty="0" err="1" smtClean="0"/>
              <a:t>од</a:t>
            </a:r>
            <a:r>
              <a:rPr lang="en-CA" dirty="0" smtClean="0"/>
              <a:t> </a:t>
            </a:r>
            <a:r>
              <a:rPr lang="en-CA" dirty="0" err="1" smtClean="0"/>
              <a:t>најчеш</a:t>
            </a:r>
            <a:r>
              <a:rPr lang="sr-Cyrl-RS" dirty="0" smtClean="0"/>
              <a:t>ћих</a:t>
            </a:r>
            <a:r>
              <a:rPr lang="en-CA" dirty="0" smtClean="0"/>
              <a:t> </a:t>
            </a:r>
            <a:r>
              <a:rPr lang="en-CA" dirty="0" err="1" smtClean="0"/>
              <a:t>антиоксиданаса</a:t>
            </a:r>
            <a:r>
              <a:rPr lang="en-CA" dirty="0" smtClean="0"/>
              <a:t>.</a:t>
            </a:r>
          </a:p>
        </p:txBody>
      </p:sp>
    </p:spTree>
    <p:extLst>
      <p:ext uri="{BB962C8B-B14F-4D97-AF65-F5344CB8AC3E}">
        <p14:creationId xmlns:p14="http://schemas.microsoft.com/office/powerpoint/2010/main" xmlns="" val="111324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Контаминација хране</a:t>
            </a:r>
            <a:endParaRPr lang="sr-Latn-RS" dirty="0"/>
          </a:p>
        </p:txBody>
      </p:sp>
      <p:sp>
        <p:nvSpPr>
          <p:cNvPr id="3" name="Content Placeholder 2"/>
          <p:cNvSpPr>
            <a:spLocks noGrp="1"/>
          </p:cNvSpPr>
          <p:nvPr>
            <p:ph idx="1"/>
          </p:nvPr>
        </p:nvSpPr>
        <p:spPr/>
        <p:txBody>
          <a:bodyPr/>
          <a:lstStyle/>
          <a:p>
            <a:pPr marL="514350" indent="-514350">
              <a:buAutoNum type="arabicPeriod"/>
            </a:pPr>
            <a:r>
              <a:rPr lang="sr-Cyrl-RS" dirty="0" smtClean="0"/>
              <a:t>ПРИМАРНА</a:t>
            </a:r>
          </a:p>
          <a:p>
            <a:pPr marL="514350" indent="-514350">
              <a:buAutoNum type="arabicPeriod"/>
            </a:pPr>
            <a:r>
              <a:rPr lang="sr-Cyrl-RS" dirty="0" smtClean="0"/>
              <a:t>СЕКУНДАРНА</a:t>
            </a:r>
          </a:p>
          <a:p>
            <a:pPr marL="514350" indent="-514350">
              <a:buAutoNum type="arabicPeriod"/>
            </a:pPr>
            <a:endParaRPr lang="sr-Cyrl-RS" dirty="0"/>
          </a:p>
          <a:p>
            <a:pPr marL="0" indent="0">
              <a:buNone/>
            </a:pPr>
            <a:r>
              <a:rPr lang="sr-Cyrl-RS" dirty="0" smtClean="0"/>
              <a:t>ФИЗИЧКИ АГЕНСИ</a:t>
            </a:r>
          </a:p>
          <a:p>
            <a:pPr marL="0" indent="0">
              <a:buNone/>
            </a:pPr>
            <a:r>
              <a:rPr lang="sr-Cyrl-RS" dirty="0" smtClean="0"/>
              <a:t>ХЕМИЈСКИ АГЕНСИ</a:t>
            </a:r>
          </a:p>
          <a:p>
            <a:pPr marL="0" indent="0">
              <a:buNone/>
            </a:pPr>
            <a:r>
              <a:rPr lang="sr-Cyrl-RS" dirty="0" smtClean="0"/>
              <a:t>БИОЛОШКИ АГЕНСИ</a:t>
            </a:r>
          </a:p>
          <a:p>
            <a:pPr marL="0" indent="0">
              <a:buNone/>
            </a:pPr>
            <a:r>
              <a:rPr lang="sr-Cyrl-RS" dirty="0" smtClean="0"/>
              <a:t>МИКРОБИОЛОШКИ АГЕНСИ</a:t>
            </a:r>
          </a:p>
          <a:p>
            <a:pPr marL="514350" indent="-514350">
              <a:buAutoNum type="arabicPeriod"/>
            </a:pPr>
            <a:endParaRPr lang="sr-Latn-RS" dirty="0"/>
          </a:p>
        </p:txBody>
      </p:sp>
      <p:sp>
        <p:nvSpPr>
          <p:cNvPr id="4" name="Right Brace 3"/>
          <p:cNvSpPr/>
          <p:nvPr/>
        </p:nvSpPr>
        <p:spPr>
          <a:xfrm>
            <a:off x="4139952" y="1628800"/>
            <a:ext cx="288032" cy="10801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5" name="Rectangle 4"/>
          <p:cNvSpPr/>
          <p:nvPr/>
        </p:nvSpPr>
        <p:spPr>
          <a:xfrm>
            <a:off x="4788024" y="1772816"/>
            <a:ext cx="417646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ВРЕМЕ И МЕСТО КОНТАМИНАЦИЈЕ</a:t>
            </a:r>
            <a:endParaRPr lang="sr-Latn-RS" dirty="0"/>
          </a:p>
        </p:txBody>
      </p:sp>
      <p:sp>
        <p:nvSpPr>
          <p:cNvPr id="6" name="Right Brace 5"/>
          <p:cNvSpPr/>
          <p:nvPr/>
        </p:nvSpPr>
        <p:spPr>
          <a:xfrm>
            <a:off x="5004048" y="3356992"/>
            <a:ext cx="864096" cy="24482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7" name="Rectangle 6"/>
          <p:cNvSpPr/>
          <p:nvPr/>
        </p:nvSpPr>
        <p:spPr>
          <a:xfrm>
            <a:off x="6228184" y="3861048"/>
            <a:ext cx="2736304"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smtClean="0"/>
              <a:t>ВРСТА КОНТАМИНЕНАТА</a:t>
            </a:r>
            <a:endParaRPr lang="sr-Latn-RS" dirty="0"/>
          </a:p>
        </p:txBody>
      </p:sp>
    </p:spTree>
    <p:extLst>
      <p:ext uri="{BB962C8B-B14F-4D97-AF65-F5344CB8AC3E}">
        <p14:creationId xmlns:p14="http://schemas.microsoft.com/office/powerpoint/2010/main" xmlns="" val="22334815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611188" y="404813"/>
            <a:ext cx="8229600" cy="1143000"/>
          </a:xfrm>
        </p:spPr>
        <p:txBody>
          <a:bodyPr lIns="0" rIns="0" bIns="0" anchor="b"/>
          <a:lstStyle/>
          <a:p>
            <a:pPr algn="l" eaLnBrk="1" hangingPunct="1"/>
            <a:r>
              <a:rPr lang="en-CA" smtClean="0">
                <a:solidFill>
                  <a:schemeClr val="tx1"/>
                </a:solidFill>
              </a:rPr>
              <a:t>Конзерванси</a:t>
            </a:r>
          </a:p>
        </p:txBody>
      </p:sp>
      <p:sp>
        <p:nvSpPr>
          <p:cNvPr id="3" name="Content Placeholder 2"/>
          <p:cNvSpPr>
            <a:spLocks noGrp="1"/>
          </p:cNvSpPr>
          <p:nvPr>
            <p:ph idx="4294967295"/>
          </p:nvPr>
        </p:nvSpPr>
        <p:spPr>
          <a:xfrm>
            <a:off x="323850" y="1700213"/>
            <a:ext cx="8229600" cy="4525962"/>
          </a:xfrm>
        </p:spPr>
        <p:txBody>
          <a:bodyPr>
            <a:normAutofit/>
          </a:bodyPr>
          <a:lstStyle/>
          <a:p>
            <a:pPr marL="273050" indent="-273050" eaLnBrk="1" hangingPunct="1"/>
            <a:r>
              <a:rPr lang="en-CA" sz="2200" dirty="0" err="1" smtClean="0"/>
              <a:t>Сумпор-диоксид</a:t>
            </a:r>
            <a:r>
              <a:rPr lang="en-CA" sz="2200" dirty="0" smtClean="0"/>
              <a:t> (Е220)</a:t>
            </a:r>
          </a:p>
          <a:p>
            <a:pPr marL="273050" indent="-273050" eaLnBrk="1" hangingPunct="1"/>
            <a:r>
              <a:rPr lang="en-CA" sz="2200" dirty="0" err="1" smtClean="0"/>
              <a:t>Ше</a:t>
            </a:r>
            <a:r>
              <a:rPr lang="sr-Cyrl-CS" sz="2200" dirty="0" smtClean="0"/>
              <a:t>ћ</a:t>
            </a:r>
            <a:r>
              <a:rPr lang="en-CA" sz="2200" dirty="0" err="1" smtClean="0"/>
              <a:t>ер</a:t>
            </a:r>
            <a:r>
              <a:rPr lang="en-CA" sz="2200" dirty="0" smtClean="0"/>
              <a:t>, </a:t>
            </a:r>
            <a:r>
              <a:rPr lang="en-CA" sz="2200" dirty="0" err="1" smtClean="0"/>
              <a:t>со</a:t>
            </a:r>
            <a:r>
              <a:rPr lang="en-CA" sz="2200" dirty="0" smtClean="0"/>
              <a:t> и </a:t>
            </a:r>
            <a:r>
              <a:rPr lang="en-CA" sz="2200" dirty="0" err="1" smtClean="0"/>
              <a:t>си</a:t>
            </a:r>
            <a:r>
              <a:rPr lang="sr-Cyrl-CS" sz="2200" dirty="0" smtClean="0"/>
              <a:t>рћ</a:t>
            </a:r>
            <a:r>
              <a:rPr lang="en-CA" sz="2200" dirty="0" smtClean="0"/>
              <a:t>е.</a:t>
            </a:r>
          </a:p>
          <a:p>
            <a:pPr marL="273050" indent="-273050" eaLnBrk="1" hangingPunct="1"/>
            <a:r>
              <a:rPr lang="en-CA" sz="2200" dirty="0" err="1" smtClean="0"/>
              <a:t>Нитрати</a:t>
            </a:r>
            <a:r>
              <a:rPr lang="en-CA" sz="2200" dirty="0" smtClean="0"/>
              <a:t> и </a:t>
            </a:r>
            <a:r>
              <a:rPr lang="en-CA" sz="2200" dirty="0" err="1" smtClean="0"/>
              <a:t>нитрити</a:t>
            </a:r>
            <a:r>
              <a:rPr lang="en-CA" sz="2200" dirty="0" smtClean="0"/>
              <a:t> (Е249 </a:t>
            </a:r>
            <a:r>
              <a:rPr lang="en-CA" sz="2200" dirty="0" err="1" smtClean="0"/>
              <a:t>до</a:t>
            </a:r>
            <a:r>
              <a:rPr lang="en-CA" sz="2200" dirty="0" smtClean="0"/>
              <a:t> Е252). </a:t>
            </a:r>
            <a:r>
              <a:rPr lang="en-CA" sz="2200" dirty="0" err="1" smtClean="0"/>
              <a:t>Користе</a:t>
            </a:r>
            <a:r>
              <a:rPr lang="en-CA" sz="2200" dirty="0" smtClean="0"/>
              <a:t> </a:t>
            </a:r>
            <a:r>
              <a:rPr lang="en-CA" sz="2200" dirty="0" err="1" smtClean="0"/>
              <a:t>се</a:t>
            </a:r>
            <a:r>
              <a:rPr lang="en-CA" sz="2200" dirty="0" smtClean="0"/>
              <a:t> </a:t>
            </a:r>
            <a:r>
              <a:rPr lang="en-CA" sz="2200" dirty="0" err="1" smtClean="0"/>
              <a:t>за</a:t>
            </a:r>
            <a:r>
              <a:rPr lang="en-CA" sz="2200" dirty="0" smtClean="0"/>
              <a:t> </a:t>
            </a:r>
            <a:r>
              <a:rPr lang="en-CA" sz="2200" dirty="0" err="1" smtClean="0"/>
              <a:t>очување</a:t>
            </a:r>
            <a:r>
              <a:rPr lang="en-CA" sz="2200" dirty="0" smtClean="0"/>
              <a:t> </a:t>
            </a:r>
            <a:r>
              <a:rPr lang="en-CA" sz="2200" dirty="0" err="1" smtClean="0"/>
              <a:t>боје</a:t>
            </a:r>
            <a:r>
              <a:rPr lang="en-CA" sz="2200" dirty="0" smtClean="0"/>
              <a:t> </a:t>
            </a:r>
            <a:r>
              <a:rPr lang="en-CA" sz="2200" dirty="0" err="1" smtClean="0"/>
              <a:t>меса</a:t>
            </a:r>
            <a:r>
              <a:rPr lang="en-CA" sz="2200" dirty="0" smtClean="0"/>
              <a:t> (</a:t>
            </a:r>
            <a:r>
              <a:rPr lang="en-CA" sz="2200" dirty="0" err="1" smtClean="0"/>
              <a:t>саламурење</a:t>
            </a:r>
            <a:r>
              <a:rPr lang="en-CA" sz="2200" dirty="0" smtClean="0"/>
              <a:t> </a:t>
            </a:r>
            <a:r>
              <a:rPr lang="en-CA" sz="2200" dirty="0" err="1" smtClean="0"/>
              <a:t>меса</a:t>
            </a:r>
            <a:r>
              <a:rPr lang="en-CA" sz="2200" dirty="0" smtClean="0"/>
              <a:t>) и </a:t>
            </a:r>
            <a:r>
              <a:rPr lang="en-CA" sz="2200" dirty="0" err="1" smtClean="0"/>
              <a:t>за</a:t>
            </a:r>
            <a:r>
              <a:rPr lang="en-CA" sz="2200" dirty="0" smtClean="0"/>
              <a:t> </a:t>
            </a:r>
            <a:r>
              <a:rPr lang="en-CA" sz="2200" dirty="0" err="1" smtClean="0"/>
              <a:t>контролисање</a:t>
            </a:r>
            <a:r>
              <a:rPr lang="en-CA" sz="2200" dirty="0" smtClean="0"/>
              <a:t> </a:t>
            </a:r>
            <a:r>
              <a:rPr lang="en-CA" sz="2200" dirty="0" err="1" smtClean="0"/>
              <a:t>кварења</a:t>
            </a:r>
            <a:r>
              <a:rPr lang="en-CA" sz="2200" dirty="0" smtClean="0"/>
              <a:t> </a:t>
            </a:r>
            <a:r>
              <a:rPr lang="en-CA" sz="2200" dirty="0" err="1" smtClean="0"/>
              <a:t>хране</a:t>
            </a:r>
            <a:r>
              <a:rPr lang="en-CA" sz="2200" dirty="0" smtClean="0"/>
              <a:t> </a:t>
            </a:r>
            <a:r>
              <a:rPr lang="en-CA" sz="2200" dirty="0" err="1" smtClean="0"/>
              <a:t>бактеријама.Поседују</a:t>
            </a:r>
            <a:r>
              <a:rPr lang="en-CA" sz="2200" dirty="0" smtClean="0"/>
              <a:t> </a:t>
            </a:r>
            <a:r>
              <a:rPr lang="en-CA" sz="2200" dirty="0" err="1" smtClean="0"/>
              <a:t>канцерогене</a:t>
            </a:r>
            <a:r>
              <a:rPr lang="en-CA" sz="2200" dirty="0" smtClean="0"/>
              <a:t> и </a:t>
            </a:r>
            <a:r>
              <a:rPr lang="en-CA" sz="2200" dirty="0" err="1" smtClean="0"/>
              <a:t>мутагене</a:t>
            </a:r>
            <a:r>
              <a:rPr lang="en-CA" sz="2200" dirty="0" smtClean="0"/>
              <a:t> </a:t>
            </a:r>
            <a:r>
              <a:rPr lang="en-CA" sz="2200" dirty="0" err="1" smtClean="0"/>
              <a:t>особине</a:t>
            </a:r>
            <a:r>
              <a:rPr lang="en-CA" sz="2200" dirty="0" smtClean="0"/>
              <a:t> </a:t>
            </a:r>
            <a:r>
              <a:rPr lang="en-CA" sz="2200" dirty="0" err="1" smtClean="0"/>
              <a:t>јер</a:t>
            </a:r>
            <a:r>
              <a:rPr lang="en-CA" sz="2200" dirty="0" smtClean="0"/>
              <a:t> </a:t>
            </a:r>
            <a:r>
              <a:rPr lang="en-CA" sz="2200" dirty="0" err="1" smtClean="0"/>
              <a:t>стварају</a:t>
            </a:r>
            <a:r>
              <a:rPr lang="en-CA" sz="2200" dirty="0" smtClean="0"/>
              <a:t> </a:t>
            </a:r>
            <a:r>
              <a:rPr lang="en-CA" sz="2200" dirty="0" err="1" smtClean="0"/>
              <a:t>слободне</a:t>
            </a:r>
            <a:r>
              <a:rPr lang="en-CA" sz="2200" dirty="0" smtClean="0"/>
              <a:t> </a:t>
            </a:r>
            <a:r>
              <a:rPr lang="en-CA" sz="2200" dirty="0" err="1" smtClean="0"/>
              <a:t>радикале</a:t>
            </a:r>
            <a:r>
              <a:rPr lang="en-CA" sz="2200" dirty="0" smtClean="0"/>
              <a:t>.</a:t>
            </a:r>
          </a:p>
          <a:p>
            <a:pPr marL="273050" indent="-273050" eaLnBrk="1" hangingPunct="1"/>
            <a:r>
              <a:rPr lang="en-CA" sz="2200" dirty="0" smtClean="0"/>
              <a:t> </a:t>
            </a:r>
            <a:r>
              <a:rPr lang="en-CA" sz="2200" dirty="0" err="1" smtClean="0"/>
              <a:t>Према</a:t>
            </a:r>
            <a:r>
              <a:rPr lang="en-CA" sz="2200" dirty="0" smtClean="0"/>
              <a:t> </a:t>
            </a:r>
            <a:r>
              <a:rPr lang="en-CA" sz="2200" dirty="0" err="1" smtClean="0"/>
              <a:t>важе</a:t>
            </a:r>
            <a:r>
              <a:rPr lang="sr-Cyrl-CS" sz="2200" dirty="0" smtClean="0"/>
              <a:t>ћ</a:t>
            </a:r>
            <a:r>
              <a:rPr lang="en-CA" sz="2200" dirty="0" err="1" smtClean="0"/>
              <a:t>им</a:t>
            </a:r>
            <a:r>
              <a:rPr lang="en-CA" sz="2200" dirty="0" smtClean="0"/>
              <a:t> </a:t>
            </a:r>
            <a:r>
              <a:rPr lang="en-CA" sz="2200" dirty="0" err="1" smtClean="0"/>
              <a:t>прописима</a:t>
            </a:r>
            <a:r>
              <a:rPr lang="en-CA" sz="2200" dirty="0" smtClean="0"/>
              <a:t> </a:t>
            </a:r>
            <a:r>
              <a:rPr lang="en-CA" sz="2200" dirty="0" err="1" smtClean="0"/>
              <a:t>нитрити</a:t>
            </a:r>
            <a:r>
              <a:rPr lang="en-CA" sz="2200" dirty="0" smtClean="0"/>
              <a:t> </a:t>
            </a:r>
            <a:r>
              <a:rPr lang="en-CA" sz="2200" dirty="0" err="1" smtClean="0"/>
              <a:t>се</a:t>
            </a:r>
            <a:r>
              <a:rPr lang="en-CA" sz="2200" dirty="0" smtClean="0"/>
              <a:t> </a:t>
            </a:r>
            <a:r>
              <a:rPr lang="en-CA" sz="2200" dirty="0" err="1" smtClean="0"/>
              <a:t>могу</a:t>
            </a:r>
            <a:r>
              <a:rPr lang="en-CA" sz="2200" dirty="0" smtClean="0"/>
              <a:t> </a:t>
            </a:r>
            <a:r>
              <a:rPr lang="en-CA" sz="2200" dirty="0" err="1" smtClean="0"/>
              <a:t>додавати</a:t>
            </a:r>
            <a:r>
              <a:rPr lang="en-CA" sz="2200" dirty="0" smtClean="0"/>
              <a:t> у </a:t>
            </a:r>
            <a:r>
              <a:rPr lang="en-CA" sz="2200" dirty="0" err="1" smtClean="0"/>
              <a:t>облику</a:t>
            </a:r>
            <a:r>
              <a:rPr lang="en-CA" sz="2200" dirty="0" smtClean="0"/>
              <a:t> </a:t>
            </a:r>
            <a:r>
              <a:rPr lang="en-CA" sz="2200" dirty="0" err="1" smtClean="0"/>
              <a:t>калијум-нитрита</a:t>
            </a:r>
            <a:r>
              <a:rPr lang="en-CA" sz="2200" dirty="0" smtClean="0"/>
              <a:t> (К</a:t>
            </a:r>
            <a:r>
              <a:rPr lang="sr-Latn-RS" sz="2200" dirty="0" smtClean="0"/>
              <a:t>N</a:t>
            </a:r>
            <a:r>
              <a:rPr lang="en-CA" sz="2200" dirty="0" smtClean="0"/>
              <a:t>О2, Е 249) и </a:t>
            </a:r>
            <a:r>
              <a:rPr lang="en-CA" sz="2200" dirty="0" err="1" smtClean="0"/>
              <a:t>натријум-нитрита</a:t>
            </a:r>
            <a:r>
              <a:rPr lang="en-CA" sz="2200" dirty="0" smtClean="0"/>
              <a:t> (</a:t>
            </a:r>
            <a:r>
              <a:rPr lang="sr-Latn-RS" sz="2200" dirty="0" smtClean="0"/>
              <a:t>N</a:t>
            </a:r>
            <a:r>
              <a:rPr lang="en-CA" sz="2200" dirty="0" smtClean="0"/>
              <a:t>а</a:t>
            </a:r>
            <a:r>
              <a:rPr lang="sr-Latn-RS" sz="2200" dirty="0" smtClean="0"/>
              <a:t>N</a:t>
            </a:r>
            <a:r>
              <a:rPr lang="en-CA" sz="2200" dirty="0" smtClean="0"/>
              <a:t>О2, Е 250) </a:t>
            </a:r>
            <a:r>
              <a:rPr lang="en-CA" sz="2200" dirty="0" err="1" smtClean="0"/>
              <a:t>или</a:t>
            </a:r>
            <a:r>
              <a:rPr lang="en-CA" sz="2200" dirty="0" smtClean="0"/>
              <a:t> </a:t>
            </a:r>
            <a:r>
              <a:rPr lang="en-CA" sz="2200" dirty="0" err="1" smtClean="0"/>
              <a:t>нитрати</a:t>
            </a:r>
            <a:r>
              <a:rPr lang="en-CA" sz="2200" dirty="0" smtClean="0"/>
              <a:t> </a:t>
            </a:r>
            <a:r>
              <a:rPr lang="en-CA" sz="2200" dirty="0" err="1" smtClean="0"/>
              <a:t>као</a:t>
            </a:r>
            <a:r>
              <a:rPr lang="en-CA" sz="2200" dirty="0" smtClean="0"/>
              <a:t> </a:t>
            </a:r>
            <a:r>
              <a:rPr lang="en-CA" sz="2200" dirty="0" err="1" smtClean="0"/>
              <a:t>калијум-нитрат</a:t>
            </a:r>
            <a:r>
              <a:rPr lang="en-CA" sz="2200" dirty="0" smtClean="0"/>
              <a:t> (К</a:t>
            </a:r>
            <a:r>
              <a:rPr lang="sr-Latn-RS" sz="2200" dirty="0" smtClean="0"/>
              <a:t>N</a:t>
            </a:r>
            <a:r>
              <a:rPr lang="en-CA" sz="2200" dirty="0" smtClean="0"/>
              <a:t>О3, Е 252) </a:t>
            </a:r>
            <a:r>
              <a:rPr lang="en-CA" sz="2200" dirty="0" err="1" smtClean="0"/>
              <a:t>односно</a:t>
            </a:r>
            <a:r>
              <a:rPr lang="en-CA" sz="2200" dirty="0" smtClean="0"/>
              <a:t> </a:t>
            </a:r>
            <a:r>
              <a:rPr lang="en-CA" sz="2200" dirty="0" err="1" smtClean="0"/>
              <a:t>натријум-нитрат</a:t>
            </a:r>
            <a:r>
              <a:rPr lang="en-CA" sz="2200" dirty="0" smtClean="0"/>
              <a:t> (</a:t>
            </a:r>
            <a:r>
              <a:rPr lang="sr-Latn-RS" sz="2200" dirty="0" smtClean="0"/>
              <a:t>N</a:t>
            </a:r>
            <a:r>
              <a:rPr lang="en-CA" sz="2200" dirty="0" smtClean="0"/>
              <a:t>а</a:t>
            </a:r>
            <a:r>
              <a:rPr lang="sr-Latn-RS" sz="2200" dirty="0" smtClean="0"/>
              <a:t>N</a:t>
            </a:r>
            <a:r>
              <a:rPr lang="en-CA" sz="2200" dirty="0" smtClean="0"/>
              <a:t>О3, Е 251) у </a:t>
            </a:r>
            <a:r>
              <a:rPr lang="en-CA" sz="2200" dirty="0" err="1" smtClean="0"/>
              <a:t>количинама</a:t>
            </a:r>
            <a:r>
              <a:rPr lang="en-CA" sz="2200" dirty="0" smtClean="0"/>
              <a:t> </a:t>
            </a:r>
            <a:r>
              <a:rPr lang="en-CA" sz="2200" dirty="0" err="1" smtClean="0"/>
              <a:t>од</a:t>
            </a:r>
            <a:r>
              <a:rPr lang="en-CA" sz="2200" dirty="0" smtClean="0"/>
              <a:t> 50 mg/kg </a:t>
            </a:r>
            <a:r>
              <a:rPr lang="en-CA" sz="2200" dirty="0" err="1" smtClean="0"/>
              <a:t>до</a:t>
            </a:r>
            <a:r>
              <a:rPr lang="en-CA" sz="2200" dirty="0" smtClean="0"/>
              <a:t> 250 </a:t>
            </a:r>
            <a:r>
              <a:rPr lang="en-CA" sz="2200" dirty="0" err="1" smtClean="0"/>
              <a:t>мг</a:t>
            </a:r>
            <a:r>
              <a:rPr lang="en-CA" sz="2200" dirty="0" smtClean="0"/>
              <a:t>/</a:t>
            </a:r>
            <a:r>
              <a:rPr lang="en-CA" sz="2200" dirty="0" err="1" smtClean="0"/>
              <a:t>кг</a:t>
            </a:r>
            <a:r>
              <a:rPr lang="en-CA" sz="2200" dirty="0" smtClean="0"/>
              <a:t> </a:t>
            </a:r>
            <a:r>
              <a:rPr lang="en-CA" sz="2200" dirty="0" err="1" smtClean="0"/>
              <a:t>зависно</a:t>
            </a:r>
            <a:r>
              <a:rPr lang="en-CA" sz="2200" dirty="0" smtClean="0"/>
              <a:t> </a:t>
            </a:r>
            <a:r>
              <a:rPr lang="en-CA" sz="2200" dirty="0" err="1" smtClean="0"/>
              <a:t>од</a:t>
            </a:r>
            <a:r>
              <a:rPr lang="en-CA" sz="2200" dirty="0" smtClean="0"/>
              <a:t> </a:t>
            </a:r>
            <a:r>
              <a:rPr lang="en-CA" sz="2200" dirty="0" err="1" smtClean="0"/>
              <a:t>врсте</a:t>
            </a:r>
            <a:r>
              <a:rPr lang="en-CA" sz="2200" dirty="0" smtClean="0"/>
              <a:t> </a:t>
            </a:r>
            <a:r>
              <a:rPr lang="en-CA" sz="2200" dirty="0" err="1" smtClean="0"/>
              <a:t>производа</a:t>
            </a:r>
            <a:r>
              <a:rPr lang="en-CA" sz="2200" dirty="0" smtClean="0"/>
              <a:t>. </a:t>
            </a:r>
          </a:p>
        </p:txBody>
      </p:sp>
    </p:spTree>
    <p:extLst>
      <p:ext uri="{BB962C8B-B14F-4D97-AF65-F5344CB8AC3E}">
        <p14:creationId xmlns:p14="http://schemas.microsoft.com/office/powerpoint/2010/main" xmlns="" val="3516713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4294967295"/>
          </p:nvPr>
        </p:nvSpPr>
        <p:spPr>
          <a:xfrm>
            <a:off x="468313" y="1125538"/>
            <a:ext cx="8229600" cy="5411787"/>
          </a:xfrm>
        </p:spPr>
        <p:txBody>
          <a:bodyPr/>
          <a:lstStyle/>
          <a:p>
            <a:pPr marL="273050" indent="-273050" eaLnBrk="1" hangingPunct="1">
              <a:lnSpc>
                <a:spcPct val="90000"/>
              </a:lnSpc>
              <a:buFontTx/>
              <a:buNone/>
            </a:pPr>
            <a:r>
              <a:rPr lang="vi-VN" smtClean="0">
                <a:latin typeface="Times New Roman" pitchFamily="18" charset="0"/>
              </a:rPr>
              <a:t>•</a:t>
            </a:r>
            <a:r>
              <a:rPr lang="vi-VN" sz="2400" smtClean="0">
                <a:latin typeface="Times New Roman" pitchFamily="18" charset="0"/>
              </a:rPr>
              <a:t>Нитрити могу настати и редукцијом нитрата који у биљку доспевају из земљишта у коме се налазе као компонента минералних </a:t>
            </a:r>
            <a:r>
              <a:rPr lang="sr-Cyrl-RS" sz="2400" smtClean="0">
                <a:latin typeface="Times New Roman" pitchFamily="18" charset="0"/>
              </a:rPr>
              <a:t>Н</a:t>
            </a:r>
            <a:r>
              <a:rPr lang="en-US" sz="2400" smtClean="0"/>
              <a:t>-</a:t>
            </a:r>
            <a:r>
              <a:rPr lang="vi-VN" sz="2400" smtClean="0">
                <a:latin typeface="Times New Roman" pitchFamily="18" charset="0"/>
              </a:rPr>
              <a:t> ђубрива.</a:t>
            </a:r>
          </a:p>
          <a:p>
            <a:pPr marL="273050" indent="-273050" eaLnBrk="1" hangingPunct="1">
              <a:lnSpc>
                <a:spcPct val="90000"/>
              </a:lnSpc>
              <a:buFontTx/>
              <a:buNone/>
            </a:pPr>
            <a:r>
              <a:rPr lang="vi-VN" sz="2400" smtClean="0">
                <a:latin typeface="Times New Roman" pitchFamily="18" charset="0"/>
              </a:rPr>
              <a:t>•Потврда овога је спана</a:t>
            </a:r>
            <a:r>
              <a:rPr lang="sr-Cyrl-CS" sz="2400" smtClean="0">
                <a:latin typeface="Times New Roman" pitchFamily="18" charset="0"/>
              </a:rPr>
              <a:t>ћ</a:t>
            </a:r>
            <a:r>
              <a:rPr lang="vi-VN" sz="2400" smtClean="0">
                <a:latin typeface="Times New Roman" pitchFamily="18" charset="0"/>
              </a:rPr>
              <a:t>, који садржи микро</a:t>
            </a:r>
            <a:r>
              <a:rPr lang="sr-Cyrl-RS" sz="2400" smtClean="0">
                <a:latin typeface="Times New Roman" pitchFamily="18" charset="0"/>
              </a:rPr>
              <a:t>о</a:t>
            </a:r>
            <a:r>
              <a:rPr lang="vi-VN" sz="2400" smtClean="0">
                <a:latin typeface="Times New Roman" pitchFamily="18" charset="0"/>
              </a:rPr>
              <a:t>рганизме способне да трансформишу нитрате у нитрите. Садржај нитрата и нитрита у спана</a:t>
            </a:r>
            <a:r>
              <a:rPr lang="en-US" sz="2400" smtClean="0"/>
              <a:t>ц</a:t>
            </a:r>
            <a:r>
              <a:rPr lang="vi-VN" sz="2400" smtClean="0">
                <a:latin typeface="Times New Roman" pitchFamily="18" charset="0"/>
              </a:rPr>
              <a:t>у је у директној вези са </a:t>
            </a:r>
            <a:r>
              <a:rPr lang="vi-VN" sz="2400" b="1" smtClean="0">
                <a:latin typeface="Times New Roman" pitchFamily="18" charset="0"/>
              </a:rPr>
              <a:t>количином азота у ђубриву.</a:t>
            </a:r>
          </a:p>
          <a:p>
            <a:pPr marL="273050" indent="-273050" eaLnBrk="1" hangingPunct="1">
              <a:lnSpc>
                <a:spcPct val="90000"/>
              </a:lnSpc>
              <a:buFontTx/>
              <a:buNone/>
            </a:pPr>
            <a:r>
              <a:rPr lang="en-CA" sz="2400" smtClean="0"/>
              <a:t>•</a:t>
            </a:r>
            <a:r>
              <a:rPr lang="en-CA" sz="2400" smtClean="0">
                <a:latin typeface="Times New Roman" pitchFamily="18" charset="0"/>
              </a:rPr>
              <a:t>До пове</a:t>
            </a:r>
            <a:r>
              <a:rPr lang="sr-Cyrl-CS" sz="2400" smtClean="0">
                <a:latin typeface="Times New Roman" pitchFamily="18" charset="0"/>
              </a:rPr>
              <a:t>ћ</a:t>
            </a:r>
            <a:r>
              <a:rPr lang="en-CA" sz="2400" smtClean="0">
                <a:latin typeface="Times New Roman" pitchFamily="18" charset="0"/>
              </a:rPr>
              <a:t>ања концентрације нитрата у спана</a:t>
            </a:r>
            <a:r>
              <a:rPr lang="sr-Cyrl-RS" sz="2400" smtClean="0">
                <a:latin typeface="Times New Roman" pitchFamily="18" charset="0"/>
              </a:rPr>
              <a:t>ћ</a:t>
            </a:r>
            <a:r>
              <a:rPr lang="en-CA" sz="2400" smtClean="0">
                <a:latin typeface="Times New Roman" pitchFamily="18" charset="0"/>
              </a:rPr>
              <a:t>у посебно долази и при </a:t>
            </a:r>
            <a:r>
              <a:rPr lang="en-CA" sz="2400" b="1" smtClean="0">
                <a:latin typeface="Times New Roman" pitchFamily="18" charset="0"/>
              </a:rPr>
              <a:t>неправилном складиштењу или поновном загревању  јела од спана</a:t>
            </a:r>
            <a:r>
              <a:rPr lang="sr-Cyrl-CS" sz="2400" b="1" smtClean="0">
                <a:latin typeface="Times New Roman" pitchFamily="18" charset="0"/>
              </a:rPr>
              <a:t>ћ</a:t>
            </a:r>
            <a:r>
              <a:rPr lang="en-CA" sz="2400" b="1" smtClean="0">
                <a:latin typeface="Times New Roman" pitchFamily="18" charset="0"/>
              </a:rPr>
              <a:t>а.</a:t>
            </a:r>
          </a:p>
          <a:p>
            <a:pPr marL="273050" indent="-273050" eaLnBrk="1" hangingPunct="1">
              <a:lnSpc>
                <a:spcPct val="90000"/>
              </a:lnSpc>
              <a:buFontTx/>
              <a:buNone/>
            </a:pPr>
            <a:r>
              <a:rPr lang="en-CA" sz="2400" smtClean="0">
                <a:latin typeface="Times New Roman" pitchFamily="18" charset="0"/>
              </a:rPr>
              <a:t>•У организму се нитрити стварају бактеријском редукцијом у ГИТ (гастро-интестиналном  тракту)и пљувачки, а у </a:t>
            </a:r>
            <a:r>
              <a:rPr lang="en-CA" sz="2400" b="1" smtClean="0">
                <a:latin typeface="Times New Roman" pitchFamily="18" charset="0"/>
              </a:rPr>
              <a:t>пљувачки пушача налази се у знатно ве</a:t>
            </a:r>
            <a:r>
              <a:rPr lang="sr-Cyrl-CS" sz="2400" b="1" smtClean="0">
                <a:latin typeface="Times New Roman" pitchFamily="18" charset="0"/>
              </a:rPr>
              <a:t>ћ</a:t>
            </a:r>
            <a:r>
              <a:rPr lang="en-CA" sz="2400" b="1" smtClean="0">
                <a:latin typeface="Times New Roman" pitchFamily="18" charset="0"/>
              </a:rPr>
              <a:t>им концентрацијама.</a:t>
            </a:r>
          </a:p>
        </p:txBody>
      </p:sp>
    </p:spTree>
    <p:extLst>
      <p:ext uri="{BB962C8B-B14F-4D97-AF65-F5344CB8AC3E}">
        <p14:creationId xmlns:p14="http://schemas.microsoft.com/office/powerpoint/2010/main" xmlns="" val="27748593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428625" y="285750"/>
            <a:ext cx="8229600" cy="1143000"/>
          </a:xfrm>
        </p:spPr>
        <p:txBody>
          <a:bodyPr lIns="0" rIns="0" bIns="0" anchor="b"/>
          <a:lstStyle/>
          <a:p>
            <a:pPr algn="l" eaLnBrk="1" hangingPunct="1"/>
            <a:r>
              <a:rPr lang="en-CA" smtClean="0">
                <a:solidFill>
                  <a:schemeClr val="tx1"/>
                </a:solidFill>
              </a:rPr>
              <a:t>Боје</a:t>
            </a:r>
          </a:p>
        </p:txBody>
      </p:sp>
      <p:sp>
        <p:nvSpPr>
          <p:cNvPr id="32771" name="Content Placeholder 2"/>
          <p:cNvSpPr>
            <a:spLocks noGrp="1"/>
          </p:cNvSpPr>
          <p:nvPr>
            <p:ph idx="4294967295"/>
          </p:nvPr>
        </p:nvSpPr>
        <p:spPr>
          <a:xfrm>
            <a:off x="468313" y="1484313"/>
            <a:ext cx="8229600" cy="4525962"/>
          </a:xfrm>
        </p:spPr>
        <p:txBody>
          <a:bodyPr>
            <a:normAutofit lnSpcReduction="10000"/>
          </a:bodyPr>
          <a:lstStyle/>
          <a:p>
            <a:pPr marL="273050" indent="-273050" eaLnBrk="1" hangingPunct="1"/>
            <a:r>
              <a:rPr lang="en-CA" sz="2400" smtClean="0">
                <a:latin typeface="Times New Roman" pitchFamily="18" charset="0"/>
              </a:rPr>
              <a:t>За постизање </a:t>
            </a:r>
            <a:r>
              <a:rPr lang="sr-Cyrl-RS" sz="2400" smtClean="0">
                <a:latin typeface="Times New Roman" pitchFamily="18" charset="0"/>
              </a:rPr>
              <a:t>бољег</a:t>
            </a:r>
            <a:r>
              <a:rPr lang="en-CA" sz="2400" smtClean="0">
                <a:latin typeface="Times New Roman" pitchFamily="18" charset="0"/>
              </a:rPr>
              <a:t> изгледа намирница користи се </a:t>
            </a:r>
            <a:r>
              <a:rPr lang="sr-Cyrl-RS" sz="2400" smtClean="0">
                <a:latin typeface="Times New Roman" pitchFamily="18" charset="0"/>
              </a:rPr>
              <a:t>више од</a:t>
            </a:r>
            <a:r>
              <a:rPr lang="en-CA" sz="2400" smtClean="0">
                <a:latin typeface="Times New Roman" pitchFamily="18" charset="0"/>
              </a:rPr>
              <a:t> 600 боја</a:t>
            </a:r>
            <a:r>
              <a:rPr lang="sr-Cyrl-CS" sz="2400" smtClean="0">
                <a:latin typeface="Times New Roman" pitchFamily="18" charset="0"/>
              </a:rPr>
              <a:t> (природног и вештачког порекла). П</a:t>
            </a:r>
            <a:r>
              <a:rPr lang="en-CA" sz="2400" smtClean="0">
                <a:latin typeface="Times New Roman" pitchFamily="18" charset="0"/>
              </a:rPr>
              <a:t>риродн</a:t>
            </a:r>
            <a:r>
              <a:rPr lang="sr-Cyrl-RS" sz="2400" smtClean="0">
                <a:latin typeface="Times New Roman" pitchFamily="18" charset="0"/>
              </a:rPr>
              <a:t>е</a:t>
            </a:r>
            <a:r>
              <a:rPr lang="en-CA" sz="2400" smtClean="0">
                <a:latin typeface="Times New Roman" pitchFamily="18" charset="0"/>
              </a:rPr>
              <a:t> бој</a:t>
            </a:r>
            <a:r>
              <a:rPr lang="sr-Cyrl-RS" sz="2400" smtClean="0">
                <a:latin typeface="Times New Roman" pitchFamily="18" charset="0"/>
              </a:rPr>
              <a:t>е </a:t>
            </a:r>
            <a:r>
              <a:rPr lang="en-CA" sz="2400" smtClean="0">
                <a:latin typeface="Times New Roman" pitchFamily="18" charset="0"/>
              </a:rPr>
              <a:t>добијен</a:t>
            </a:r>
            <a:r>
              <a:rPr lang="sr-Cyrl-RS" sz="2400" smtClean="0">
                <a:latin typeface="Times New Roman" pitchFamily="18" charset="0"/>
              </a:rPr>
              <a:t>е</a:t>
            </a:r>
            <a:r>
              <a:rPr lang="en-CA" sz="2400" smtClean="0">
                <a:latin typeface="Times New Roman" pitchFamily="18" charset="0"/>
              </a:rPr>
              <a:t> екстракцијом биљака</a:t>
            </a:r>
            <a:r>
              <a:rPr lang="sr-Cyrl-RS" sz="2400" smtClean="0">
                <a:latin typeface="Times New Roman" pitchFamily="18" charset="0"/>
              </a:rPr>
              <a:t> или растварањем минерала</a:t>
            </a:r>
            <a:r>
              <a:rPr lang="en-CA" sz="2400" smtClean="0">
                <a:latin typeface="Times New Roman" pitchFamily="18" charset="0"/>
              </a:rPr>
              <a:t> </a:t>
            </a:r>
            <a:r>
              <a:rPr lang="sr-Cyrl-RS" sz="2400" smtClean="0">
                <a:latin typeface="Times New Roman" pitchFamily="18" charset="0"/>
              </a:rPr>
              <a:t>углавном не </a:t>
            </a:r>
            <a:r>
              <a:rPr lang="en-CA" sz="2400" smtClean="0">
                <a:latin typeface="Times New Roman" pitchFamily="18" charset="0"/>
              </a:rPr>
              <a:t>испољавају штетн</a:t>
            </a:r>
            <a:r>
              <a:rPr lang="sr-Cyrl-RS" sz="2400" smtClean="0">
                <a:latin typeface="Times New Roman" pitchFamily="18" charset="0"/>
              </a:rPr>
              <a:t>а</a:t>
            </a:r>
            <a:r>
              <a:rPr lang="en-CA" sz="2400" smtClean="0">
                <a:latin typeface="Times New Roman" pitchFamily="18" charset="0"/>
              </a:rPr>
              <a:t>  дејств</a:t>
            </a:r>
            <a:r>
              <a:rPr lang="sr-Cyrl-RS" sz="2400" smtClean="0">
                <a:latin typeface="Times New Roman" pitchFamily="18" charset="0"/>
              </a:rPr>
              <a:t>а док</a:t>
            </a:r>
            <a:r>
              <a:rPr lang="en-CA" sz="2400" smtClean="0">
                <a:latin typeface="Times New Roman" pitchFamily="18" charset="0"/>
              </a:rPr>
              <a:t> многе вештачке боје  поседују</a:t>
            </a:r>
            <a:r>
              <a:rPr lang="sr-Cyrl-RS" sz="2400" smtClean="0">
                <a:latin typeface="Times New Roman" pitchFamily="18" charset="0"/>
              </a:rPr>
              <a:t> и</a:t>
            </a:r>
            <a:r>
              <a:rPr lang="en-CA" sz="2400" smtClean="0">
                <a:latin typeface="Times New Roman" pitchFamily="18" charset="0"/>
              </a:rPr>
              <a:t> </a:t>
            </a:r>
            <a:r>
              <a:rPr lang="sr-Cyrl-RS" sz="2400" smtClean="0">
                <a:latin typeface="Times New Roman" pitchFamily="18" charset="0"/>
              </a:rPr>
              <a:t>негативне, штетне особине: токсине, алергогене, </a:t>
            </a:r>
            <a:r>
              <a:rPr lang="en-CA" sz="2400" smtClean="0">
                <a:latin typeface="Times New Roman" pitchFamily="18" charset="0"/>
              </a:rPr>
              <a:t>канцерогене </a:t>
            </a:r>
            <a:r>
              <a:rPr lang="sr-Cyrl-RS" sz="2400" smtClean="0">
                <a:latin typeface="Times New Roman" pitchFamily="18" charset="0"/>
              </a:rPr>
              <a:t> и др.</a:t>
            </a:r>
            <a:endParaRPr lang="en-CA" sz="2400" smtClean="0">
              <a:latin typeface="Times New Roman" pitchFamily="18" charset="0"/>
            </a:endParaRPr>
          </a:p>
          <a:p>
            <a:pPr marL="273050" indent="-273050" eaLnBrk="1" hangingPunct="1"/>
            <a:r>
              <a:rPr lang="sr-Latn-RS" sz="2400" smtClean="0">
                <a:latin typeface="Times New Roman" pitchFamily="18" charset="0"/>
              </a:rPr>
              <a:t>Sunset yellow</a:t>
            </a:r>
            <a:r>
              <a:rPr lang="en-CA" sz="2400" smtClean="0">
                <a:latin typeface="Times New Roman" pitchFamily="18" charset="0"/>
              </a:rPr>
              <a:t> (</a:t>
            </a:r>
            <a:r>
              <a:rPr lang="sr-Cyrl-RS" sz="2400" smtClean="0">
                <a:latin typeface="Times New Roman" pitchFamily="18" charset="0"/>
              </a:rPr>
              <a:t>Е</a:t>
            </a:r>
            <a:r>
              <a:rPr lang="en-CA" sz="2400" smtClean="0">
                <a:latin typeface="Times New Roman" pitchFamily="18" charset="0"/>
              </a:rPr>
              <a:t>110), </a:t>
            </a:r>
            <a:endParaRPr lang="sr-Cyrl-RS" sz="2400" smtClean="0">
              <a:latin typeface="Times New Roman" pitchFamily="18" charset="0"/>
            </a:endParaRPr>
          </a:p>
          <a:p>
            <a:pPr marL="273050" indent="-273050" eaLnBrk="1" hangingPunct="1"/>
            <a:r>
              <a:rPr lang="en-CA" sz="2400" smtClean="0">
                <a:latin typeface="Times New Roman" pitchFamily="18" charset="0"/>
              </a:rPr>
              <a:t>q</a:t>
            </a:r>
            <a:r>
              <a:rPr lang="sr-Cyrl-RS" sz="2400" smtClean="0">
                <a:latin typeface="Times New Roman" pitchFamily="18" charset="0"/>
              </a:rPr>
              <a:t>у</a:t>
            </a:r>
            <a:r>
              <a:rPr lang="sr-Latn-RS" sz="2400" smtClean="0">
                <a:latin typeface="Times New Roman" pitchFamily="18" charset="0"/>
              </a:rPr>
              <a:t>inoline</a:t>
            </a:r>
            <a:r>
              <a:rPr lang="en-CA" sz="2400" smtClean="0">
                <a:latin typeface="Times New Roman" pitchFamily="18" charset="0"/>
              </a:rPr>
              <a:t> </a:t>
            </a:r>
            <a:r>
              <a:rPr lang="sr-Latn-RS" sz="2400" smtClean="0">
                <a:latin typeface="Times New Roman" pitchFamily="18" charset="0"/>
              </a:rPr>
              <a:t>yellow </a:t>
            </a:r>
            <a:r>
              <a:rPr lang="en-CA" sz="2400" smtClean="0">
                <a:latin typeface="Times New Roman" pitchFamily="18" charset="0"/>
              </a:rPr>
              <a:t>(</a:t>
            </a:r>
            <a:r>
              <a:rPr lang="sr-Cyrl-RS" sz="2400" smtClean="0">
                <a:latin typeface="Times New Roman" pitchFamily="18" charset="0"/>
              </a:rPr>
              <a:t>Е</a:t>
            </a:r>
            <a:r>
              <a:rPr lang="en-CA" sz="2400" smtClean="0">
                <a:latin typeface="Times New Roman" pitchFamily="18" charset="0"/>
              </a:rPr>
              <a:t>104), </a:t>
            </a:r>
            <a:endParaRPr lang="sr-Cyrl-RS" sz="2400" smtClean="0">
              <a:latin typeface="Times New Roman" pitchFamily="18" charset="0"/>
            </a:endParaRPr>
          </a:p>
          <a:p>
            <a:pPr marL="273050" indent="-273050" eaLnBrk="1" hangingPunct="1"/>
            <a:r>
              <a:rPr lang="sr-Latn-RS" sz="2400" smtClean="0">
                <a:latin typeface="Times New Roman" pitchFamily="18" charset="0"/>
              </a:rPr>
              <a:t>carmoisine</a:t>
            </a:r>
            <a:r>
              <a:rPr lang="en-CA" sz="2400" smtClean="0">
                <a:latin typeface="Times New Roman" pitchFamily="18" charset="0"/>
              </a:rPr>
              <a:t> (</a:t>
            </a:r>
            <a:r>
              <a:rPr lang="sr-Cyrl-RS" sz="2400" smtClean="0">
                <a:latin typeface="Times New Roman" pitchFamily="18" charset="0"/>
              </a:rPr>
              <a:t>Е</a:t>
            </a:r>
            <a:r>
              <a:rPr lang="en-CA" sz="2400" smtClean="0">
                <a:latin typeface="Times New Roman" pitchFamily="18" charset="0"/>
              </a:rPr>
              <a:t>122), </a:t>
            </a:r>
            <a:endParaRPr lang="sr-Cyrl-RS" sz="2400" smtClean="0">
              <a:latin typeface="Times New Roman" pitchFamily="18" charset="0"/>
            </a:endParaRPr>
          </a:p>
          <a:p>
            <a:pPr marL="273050" indent="-273050" eaLnBrk="1" hangingPunct="1"/>
            <a:r>
              <a:rPr lang="sr-Latn-RS" sz="2400" smtClean="0">
                <a:latin typeface="Times New Roman" pitchFamily="18" charset="0"/>
              </a:rPr>
              <a:t>Allura red</a:t>
            </a:r>
            <a:r>
              <a:rPr lang="en-CA" sz="2400" smtClean="0">
                <a:latin typeface="Times New Roman" pitchFamily="18" charset="0"/>
              </a:rPr>
              <a:t> (</a:t>
            </a:r>
            <a:r>
              <a:rPr lang="sr-Cyrl-RS" sz="2400" smtClean="0">
                <a:latin typeface="Times New Roman" pitchFamily="18" charset="0"/>
              </a:rPr>
              <a:t>Е</a:t>
            </a:r>
            <a:r>
              <a:rPr lang="en-CA" sz="2400" smtClean="0">
                <a:latin typeface="Times New Roman" pitchFamily="18" charset="0"/>
              </a:rPr>
              <a:t>129), (</a:t>
            </a:r>
            <a:r>
              <a:rPr lang="sr-Cyrl-RS" sz="2400" smtClean="0">
                <a:latin typeface="Times New Roman" pitchFamily="18" charset="0"/>
              </a:rPr>
              <a:t>Е</a:t>
            </a:r>
            <a:r>
              <a:rPr lang="en-CA" sz="2400" smtClean="0">
                <a:latin typeface="Times New Roman" pitchFamily="18" charset="0"/>
              </a:rPr>
              <a:t>102),</a:t>
            </a:r>
            <a:r>
              <a:rPr lang="sr-Latn-RS" sz="2400" smtClean="0">
                <a:latin typeface="Times New Roman" pitchFamily="18" charset="0"/>
              </a:rPr>
              <a:t> </a:t>
            </a:r>
            <a:r>
              <a:rPr lang="en-CA" sz="2400" smtClean="0">
                <a:latin typeface="Times New Roman" pitchFamily="18" charset="0"/>
              </a:rPr>
              <a:t>(Е124) повезане су са негативним ефектима у деч</a:t>
            </a:r>
            <a:r>
              <a:rPr lang="sr-Cyrl-RS" sz="2400" smtClean="0">
                <a:latin typeface="Times New Roman" pitchFamily="18" charset="0"/>
              </a:rPr>
              <a:t>и</a:t>
            </a:r>
            <a:r>
              <a:rPr lang="en-CA" sz="2400" smtClean="0">
                <a:latin typeface="Times New Roman" pitchFamily="18" charset="0"/>
              </a:rPr>
              <a:t>јем понашању</a:t>
            </a:r>
            <a:r>
              <a:rPr lang="sr-Cyrl-RS" sz="2400" smtClean="0">
                <a:latin typeface="Times New Roman" pitchFamily="18" charset="0"/>
              </a:rPr>
              <a:t>, пре свега алергијским манифестацијама.</a:t>
            </a:r>
            <a:r>
              <a:rPr lang="en-CA" sz="2400" smtClean="0">
                <a:latin typeface="Times New Roman" pitchFamily="18" charset="0"/>
              </a:rPr>
              <a:t> </a:t>
            </a:r>
          </a:p>
          <a:p>
            <a:pPr marL="273050" indent="-273050" eaLnBrk="1" hangingPunct="1"/>
            <a:endParaRPr lang="en-CA" sz="2400" smtClean="0">
              <a:latin typeface="Times New Roman" pitchFamily="18" charset="0"/>
            </a:endParaRPr>
          </a:p>
        </p:txBody>
      </p:sp>
    </p:spTree>
    <p:extLst>
      <p:ext uri="{BB962C8B-B14F-4D97-AF65-F5344CB8AC3E}">
        <p14:creationId xmlns:p14="http://schemas.microsoft.com/office/powerpoint/2010/main" xmlns="" val="12761185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1066800" y="533400"/>
            <a:ext cx="7329487" cy="295275"/>
          </a:xfrm>
        </p:spPr>
        <p:txBody>
          <a:bodyPr lIns="0" rIns="0" bIns="0" anchor="b">
            <a:noAutofit/>
          </a:bodyPr>
          <a:lstStyle/>
          <a:p>
            <a:pPr eaLnBrk="1" hangingPunct="1"/>
            <a:r>
              <a:rPr lang="en-CA" sz="3600" dirty="0" err="1" smtClean="0">
                <a:solidFill>
                  <a:schemeClr val="tx1"/>
                </a:solidFill>
              </a:rPr>
              <a:t>Антибиотици</a:t>
            </a:r>
            <a:endParaRPr lang="en-CA" sz="3600" dirty="0" smtClean="0">
              <a:solidFill>
                <a:schemeClr val="tx1"/>
              </a:solidFill>
            </a:endParaRPr>
          </a:p>
        </p:txBody>
      </p:sp>
      <p:sp>
        <p:nvSpPr>
          <p:cNvPr id="21507" name="Content Placeholder 2"/>
          <p:cNvSpPr>
            <a:spLocks noGrp="1"/>
          </p:cNvSpPr>
          <p:nvPr>
            <p:ph idx="4294967295"/>
          </p:nvPr>
        </p:nvSpPr>
        <p:spPr>
          <a:xfrm>
            <a:off x="285750" y="1357313"/>
            <a:ext cx="8301038" cy="5072062"/>
          </a:xfrm>
        </p:spPr>
        <p:txBody>
          <a:bodyPr/>
          <a:lstStyle/>
          <a:p>
            <a:pPr marL="0" indent="0" eaLnBrk="1" hangingPunct="1">
              <a:lnSpc>
                <a:spcPct val="90000"/>
              </a:lnSpc>
              <a:buNone/>
            </a:pPr>
            <a:r>
              <a:rPr lang="pl-PL" sz="2800" dirty="0" smtClean="0">
                <a:latin typeface="Times New Roman" pitchFamily="18" charset="0"/>
              </a:rPr>
              <a:t>У </a:t>
            </a:r>
            <a:r>
              <a:rPr lang="sr-Cyrl-RS" sz="2800" dirty="0" smtClean="0">
                <a:latin typeface="Times New Roman" pitchFamily="18" charset="0"/>
              </a:rPr>
              <a:t>храни </a:t>
            </a:r>
            <a:r>
              <a:rPr lang="pl-PL" sz="2800" dirty="0" smtClean="0">
                <a:latin typeface="Times New Roman" pitchFamily="18" charset="0"/>
              </a:rPr>
              <a:t>се могу на</a:t>
            </a:r>
            <a:r>
              <a:rPr lang="sr-Cyrl-CS" sz="2800" dirty="0" smtClean="0">
                <a:latin typeface="Times New Roman" pitchFamily="18" charset="0"/>
              </a:rPr>
              <a:t>ћ</a:t>
            </a:r>
            <a:r>
              <a:rPr lang="pl-PL" sz="2800" dirty="0" smtClean="0">
                <a:latin typeface="Times New Roman" pitchFamily="18" charset="0"/>
              </a:rPr>
              <a:t>и:</a:t>
            </a:r>
            <a:endParaRPr lang="en-CA" sz="2800" dirty="0" smtClean="0">
              <a:latin typeface="Times New Roman" pitchFamily="18" charset="0"/>
            </a:endParaRPr>
          </a:p>
          <a:p>
            <a:pPr marL="0" indent="0" eaLnBrk="1" hangingPunct="1">
              <a:lnSpc>
                <a:spcPct val="90000"/>
              </a:lnSpc>
              <a:buNone/>
            </a:pPr>
            <a:r>
              <a:rPr lang="en-CA" sz="2800" dirty="0" smtClean="0">
                <a:latin typeface="Times New Roman" pitchFamily="18" charset="0"/>
              </a:rPr>
              <a:t>–</a:t>
            </a:r>
            <a:r>
              <a:rPr lang="en-CA" sz="2800" dirty="0" err="1" smtClean="0">
                <a:latin typeface="Times New Roman" pitchFamily="18" charset="0"/>
              </a:rPr>
              <a:t>антибиотици</a:t>
            </a:r>
            <a:r>
              <a:rPr lang="en-CA" sz="2800" dirty="0" smtClean="0">
                <a:latin typeface="Times New Roman" pitchFamily="18" charset="0"/>
              </a:rPr>
              <a:t> </a:t>
            </a:r>
            <a:r>
              <a:rPr lang="en-CA" sz="2800" dirty="0" err="1" smtClean="0">
                <a:latin typeface="Times New Roman" pitchFamily="18" charset="0"/>
              </a:rPr>
              <a:t>који</a:t>
            </a:r>
            <a:r>
              <a:rPr lang="en-CA" sz="2800" dirty="0" smtClean="0">
                <a:latin typeface="Times New Roman" pitchFamily="18" charset="0"/>
              </a:rPr>
              <a:t> </a:t>
            </a:r>
            <a:r>
              <a:rPr lang="en-CA" sz="2800" dirty="0" err="1" smtClean="0">
                <a:latin typeface="Times New Roman" pitchFamily="18" charset="0"/>
              </a:rPr>
              <a:t>доспевају</a:t>
            </a:r>
            <a:r>
              <a:rPr lang="en-CA" sz="2800" dirty="0" smtClean="0">
                <a:latin typeface="Times New Roman" pitchFamily="18" charset="0"/>
              </a:rPr>
              <a:t> у </a:t>
            </a:r>
            <a:r>
              <a:rPr lang="sr-Cyrl-RS" sz="2800" dirty="0" smtClean="0">
                <a:latin typeface="Times New Roman" pitchFamily="18" charset="0"/>
              </a:rPr>
              <a:t>храну</a:t>
            </a:r>
            <a:r>
              <a:rPr lang="en-CA" sz="2800" dirty="0" smtClean="0">
                <a:latin typeface="Times New Roman" pitchFamily="18" charset="0"/>
              </a:rPr>
              <a:t> </a:t>
            </a:r>
            <a:r>
              <a:rPr lang="en-CA" sz="2800" dirty="0" err="1" smtClean="0">
                <a:latin typeface="Times New Roman" pitchFamily="18" charset="0"/>
              </a:rPr>
              <a:t>као</a:t>
            </a:r>
            <a:r>
              <a:rPr lang="en-CA" sz="2800" dirty="0" smtClean="0">
                <a:latin typeface="Times New Roman" pitchFamily="18" charset="0"/>
              </a:rPr>
              <a:t> </a:t>
            </a:r>
            <a:r>
              <a:rPr lang="sr-Cyrl-RS" sz="2800" dirty="0" smtClean="0">
                <a:latin typeface="Times New Roman" pitchFamily="18" charset="0"/>
              </a:rPr>
              <a:t>део</a:t>
            </a:r>
            <a:r>
              <a:rPr lang="en-CA" sz="2800" dirty="0" smtClean="0">
                <a:latin typeface="Times New Roman" pitchFamily="18" charset="0"/>
              </a:rPr>
              <a:t> </a:t>
            </a:r>
            <a:r>
              <a:rPr lang="en-CA" sz="2800" dirty="0" err="1" smtClean="0">
                <a:latin typeface="Times New Roman" pitchFamily="18" charset="0"/>
              </a:rPr>
              <a:t>ветеринарск</a:t>
            </a:r>
            <a:r>
              <a:rPr lang="sr-Cyrl-RS" sz="2800" dirty="0" smtClean="0">
                <a:latin typeface="Times New Roman" pitchFamily="18" charset="0"/>
              </a:rPr>
              <a:t>г</a:t>
            </a:r>
            <a:r>
              <a:rPr lang="en-CA" sz="2800" dirty="0" smtClean="0">
                <a:latin typeface="Times New Roman" pitchFamily="18" charset="0"/>
              </a:rPr>
              <a:t> </a:t>
            </a:r>
            <a:r>
              <a:rPr lang="en-CA" sz="2800" dirty="0" err="1" smtClean="0">
                <a:latin typeface="Times New Roman" pitchFamily="18" charset="0"/>
              </a:rPr>
              <a:t>ле</a:t>
            </a:r>
            <a:r>
              <a:rPr lang="sr-Cyrl-CS" sz="2800" dirty="0" smtClean="0">
                <a:latin typeface="Times New Roman" pitchFamily="18" charset="0"/>
              </a:rPr>
              <a:t>ч</a:t>
            </a:r>
            <a:r>
              <a:rPr lang="en-CA" sz="2800" dirty="0" err="1" smtClean="0">
                <a:latin typeface="Times New Roman" pitchFamily="18" charset="0"/>
              </a:rPr>
              <a:t>ењ</a:t>
            </a:r>
            <a:r>
              <a:rPr lang="sr-Cyrl-RS" sz="2800" dirty="0" smtClean="0">
                <a:latin typeface="Times New Roman" pitchFamily="18" charset="0"/>
              </a:rPr>
              <a:t>а</a:t>
            </a:r>
            <a:r>
              <a:rPr lang="en-CA" sz="2800" dirty="0" smtClean="0">
                <a:latin typeface="Times New Roman" pitchFamily="18" charset="0"/>
              </a:rPr>
              <a:t> </a:t>
            </a:r>
            <a:r>
              <a:rPr lang="sr-Cyrl-CS" sz="2800" dirty="0" smtClean="0">
                <a:latin typeface="Times New Roman" pitchFamily="18" charset="0"/>
              </a:rPr>
              <a:t>ж</a:t>
            </a:r>
            <a:r>
              <a:rPr lang="en-CA" sz="2800" dirty="0" err="1" smtClean="0">
                <a:latin typeface="Times New Roman" pitchFamily="18" charset="0"/>
              </a:rPr>
              <a:t>ивотиња</a:t>
            </a:r>
            <a:r>
              <a:rPr lang="en-CA" sz="2800" dirty="0" smtClean="0">
                <a:latin typeface="Times New Roman" pitchFamily="18" charset="0"/>
              </a:rPr>
              <a:t>, </a:t>
            </a:r>
          </a:p>
          <a:p>
            <a:pPr marL="0" indent="0" eaLnBrk="1" hangingPunct="1">
              <a:lnSpc>
                <a:spcPct val="90000"/>
              </a:lnSpc>
              <a:buNone/>
            </a:pPr>
            <a:r>
              <a:rPr lang="en-CA" sz="2800" dirty="0" smtClean="0">
                <a:latin typeface="Times New Roman" pitchFamily="18" charset="0"/>
              </a:rPr>
              <a:t>–</a:t>
            </a:r>
            <a:r>
              <a:rPr lang="en-CA" sz="2800" dirty="0" err="1" smtClean="0">
                <a:latin typeface="Times New Roman" pitchFamily="18" charset="0"/>
              </a:rPr>
              <a:t>антибиотици</a:t>
            </a:r>
            <a:r>
              <a:rPr lang="en-CA" sz="2800" dirty="0" smtClean="0">
                <a:latin typeface="Times New Roman" pitchFamily="18" charset="0"/>
              </a:rPr>
              <a:t> – </a:t>
            </a:r>
            <a:r>
              <a:rPr lang="en-CA" sz="2800" dirty="0" err="1" smtClean="0">
                <a:latin typeface="Times New Roman" pitchFamily="18" charset="0"/>
              </a:rPr>
              <a:t>као</a:t>
            </a:r>
            <a:r>
              <a:rPr lang="en-CA" sz="2800" dirty="0" smtClean="0">
                <a:latin typeface="Times New Roman" pitchFamily="18" charset="0"/>
              </a:rPr>
              <a:t> </a:t>
            </a:r>
            <a:r>
              <a:rPr lang="en-CA" sz="2800" dirty="0" err="1" smtClean="0">
                <a:latin typeface="Times New Roman" pitchFamily="18" charset="0"/>
              </a:rPr>
              <a:t>конзерванси</a:t>
            </a:r>
            <a:r>
              <a:rPr lang="en-CA" sz="2800" dirty="0" smtClean="0">
                <a:latin typeface="Times New Roman" pitchFamily="18" charset="0"/>
              </a:rPr>
              <a:t> у </a:t>
            </a:r>
            <a:r>
              <a:rPr lang="en-CA" sz="2800" dirty="0" err="1" smtClean="0">
                <a:latin typeface="Times New Roman" pitchFamily="18" charset="0"/>
              </a:rPr>
              <a:t>млеку</a:t>
            </a:r>
            <a:r>
              <a:rPr lang="en-CA" sz="2800" dirty="0" smtClean="0">
                <a:latin typeface="Times New Roman" pitchFamily="18" charset="0"/>
              </a:rPr>
              <a:t>,</a:t>
            </a:r>
            <a:r>
              <a:rPr lang="sr-Cyrl-RS" sz="2800" dirty="0" smtClean="0">
                <a:latin typeface="Times New Roman" pitchFamily="18" charset="0"/>
              </a:rPr>
              <a:t> </a:t>
            </a:r>
            <a:r>
              <a:rPr lang="en-CA" sz="2800" dirty="0" err="1" smtClean="0">
                <a:latin typeface="Times New Roman" pitchFamily="18" charset="0"/>
              </a:rPr>
              <a:t>месу</a:t>
            </a:r>
            <a:r>
              <a:rPr lang="sr-Latn-RS" sz="2800" dirty="0" smtClean="0">
                <a:latin typeface="Times New Roman" pitchFamily="18" charset="0"/>
              </a:rPr>
              <a:t>,</a:t>
            </a:r>
            <a:r>
              <a:rPr lang="sr-Cyrl-RS" sz="2800" dirty="0" smtClean="0">
                <a:latin typeface="Times New Roman" pitchFamily="18" charset="0"/>
              </a:rPr>
              <a:t> меду</a:t>
            </a:r>
            <a:r>
              <a:rPr lang="en-CA" sz="2800" dirty="0" smtClean="0">
                <a:latin typeface="Times New Roman" pitchFamily="18" charset="0"/>
              </a:rPr>
              <a:t>....</a:t>
            </a:r>
          </a:p>
          <a:p>
            <a:pPr marL="273050" indent="-273050" eaLnBrk="1" hangingPunct="1">
              <a:lnSpc>
                <a:spcPct val="90000"/>
              </a:lnSpc>
              <a:buFontTx/>
              <a:buNone/>
            </a:pPr>
            <a:r>
              <a:rPr lang="en-CA" sz="2800" dirty="0" err="1" smtClean="0">
                <a:latin typeface="Times New Roman" pitchFamily="18" charset="0"/>
              </a:rPr>
              <a:t>Ове</a:t>
            </a:r>
            <a:r>
              <a:rPr lang="en-CA" sz="2800" dirty="0" smtClean="0">
                <a:latin typeface="Times New Roman" pitchFamily="18" charset="0"/>
              </a:rPr>
              <a:t> </a:t>
            </a:r>
            <a:r>
              <a:rPr lang="en-CA" sz="2800" dirty="0" err="1" smtClean="0">
                <a:latin typeface="Times New Roman" pitchFamily="18" charset="0"/>
              </a:rPr>
              <a:t>супстанце</a:t>
            </a:r>
            <a:r>
              <a:rPr lang="en-CA" sz="2800" dirty="0" smtClean="0">
                <a:latin typeface="Times New Roman" pitchFamily="18" charset="0"/>
              </a:rPr>
              <a:t> у </a:t>
            </a:r>
            <a:r>
              <a:rPr lang="en-CA" sz="2800" dirty="0" err="1" smtClean="0">
                <a:latin typeface="Times New Roman" pitchFamily="18" charset="0"/>
              </a:rPr>
              <a:t>организму</a:t>
            </a:r>
            <a:r>
              <a:rPr lang="en-CA" sz="2800" dirty="0" smtClean="0">
                <a:latin typeface="Times New Roman" pitchFamily="18" charset="0"/>
              </a:rPr>
              <a:t> </a:t>
            </a:r>
            <a:r>
              <a:rPr lang="en-CA" sz="2800" dirty="0" err="1" smtClean="0">
                <a:latin typeface="Times New Roman" pitchFamily="18" charset="0"/>
              </a:rPr>
              <a:t>људи</a:t>
            </a:r>
            <a:r>
              <a:rPr lang="en-CA" sz="2800" dirty="0" smtClean="0">
                <a:latin typeface="Times New Roman" pitchFamily="18" charset="0"/>
              </a:rPr>
              <a:t> </a:t>
            </a:r>
            <a:r>
              <a:rPr lang="en-CA" sz="2800" dirty="0" err="1" smtClean="0">
                <a:latin typeface="Times New Roman" pitchFamily="18" charset="0"/>
              </a:rPr>
              <a:t>могу</a:t>
            </a:r>
            <a:r>
              <a:rPr lang="en-CA" sz="2800" dirty="0" smtClean="0">
                <a:latin typeface="Times New Roman" pitchFamily="18" charset="0"/>
              </a:rPr>
              <a:t> </a:t>
            </a:r>
            <a:r>
              <a:rPr lang="en-CA" sz="2800" dirty="0" err="1" smtClean="0">
                <a:latin typeface="Times New Roman" pitchFamily="18" charset="0"/>
              </a:rPr>
              <a:t>изазвати</a:t>
            </a:r>
            <a:r>
              <a:rPr lang="en-CA" sz="2800" dirty="0" smtClean="0">
                <a:latin typeface="Times New Roman" pitchFamily="18" charset="0"/>
              </a:rPr>
              <a:t> </a:t>
            </a:r>
            <a:r>
              <a:rPr lang="en-CA" sz="2800" dirty="0" err="1" smtClean="0">
                <a:latin typeface="Times New Roman" pitchFamily="18" charset="0"/>
              </a:rPr>
              <a:t>резистентност</a:t>
            </a:r>
            <a:r>
              <a:rPr lang="en-CA" sz="2800" dirty="0" smtClean="0">
                <a:latin typeface="Times New Roman" pitchFamily="18" charset="0"/>
              </a:rPr>
              <a:t> </a:t>
            </a:r>
            <a:r>
              <a:rPr lang="en-CA" sz="2800" dirty="0" err="1" smtClean="0">
                <a:latin typeface="Times New Roman" pitchFamily="18" charset="0"/>
              </a:rPr>
              <a:t>неких</a:t>
            </a:r>
            <a:r>
              <a:rPr lang="en-CA" sz="2800" dirty="0" smtClean="0">
                <a:latin typeface="Times New Roman" pitchFamily="18" charset="0"/>
              </a:rPr>
              <a:t> </a:t>
            </a:r>
            <a:r>
              <a:rPr lang="en-CA" sz="2800" dirty="0" err="1" smtClean="0">
                <a:latin typeface="Times New Roman" pitchFamily="18" charset="0"/>
              </a:rPr>
              <a:t>бактерија</a:t>
            </a:r>
            <a:r>
              <a:rPr lang="en-CA" sz="2800" dirty="0" smtClean="0">
                <a:latin typeface="Times New Roman" pitchFamily="18" charset="0"/>
              </a:rPr>
              <a:t>, </a:t>
            </a:r>
            <a:r>
              <a:rPr lang="en-CA" sz="2800" dirty="0" err="1" smtClean="0">
                <a:latin typeface="Times New Roman" pitchFamily="18" charset="0"/>
              </a:rPr>
              <a:t>алергијске</a:t>
            </a:r>
            <a:r>
              <a:rPr lang="en-CA" sz="2800" dirty="0" smtClean="0">
                <a:latin typeface="Times New Roman" pitchFamily="18" charset="0"/>
              </a:rPr>
              <a:t> </a:t>
            </a:r>
            <a:r>
              <a:rPr lang="en-CA" sz="2800" dirty="0" err="1" smtClean="0">
                <a:latin typeface="Times New Roman" pitchFamily="18" charset="0"/>
              </a:rPr>
              <a:t>манифестације</a:t>
            </a:r>
            <a:r>
              <a:rPr lang="en-CA" sz="2800" dirty="0" smtClean="0">
                <a:latin typeface="Times New Roman" pitchFamily="18" charset="0"/>
              </a:rPr>
              <a:t>, </a:t>
            </a:r>
            <a:r>
              <a:rPr lang="en-CA" sz="2800" dirty="0" err="1" smtClean="0">
                <a:latin typeface="Times New Roman" pitchFamily="18" charset="0"/>
              </a:rPr>
              <a:t>пореме</a:t>
            </a:r>
            <a:r>
              <a:rPr lang="sr-Cyrl-CS" sz="2800" dirty="0" smtClean="0">
                <a:latin typeface="Times New Roman" pitchFamily="18" charset="0"/>
              </a:rPr>
              <a:t>ћ</a:t>
            </a:r>
            <a:r>
              <a:rPr lang="en-CA" sz="2800" dirty="0" err="1" smtClean="0">
                <a:latin typeface="Times New Roman" pitchFamily="18" charset="0"/>
              </a:rPr>
              <a:t>аје</a:t>
            </a:r>
            <a:r>
              <a:rPr lang="en-CA" sz="2800" dirty="0" smtClean="0">
                <a:latin typeface="Times New Roman" pitchFamily="18" charset="0"/>
              </a:rPr>
              <a:t> у </a:t>
            </a:r>
            <a:r>
              <a:rPr lang="en-CA" sz="2800" dirty="0" err="1" smtClean="0">
                <a:latin typeface="Times New Roman" pitchFamily="18" charset="0"/>
              </a:rPr>
              <a:t>цревној</a:t>
            </a:r>
            <a:r>
              <a:rPr lang="en-CA" sz="2800" dirty="0" smtClean="0">
                <a:latin typeface="Times New Roman" pitchFamily="18" charset="0"/>
              </a:rPr>
              <a:t> </a:t>
            </a:r>
            <a:r>
              <a:rPr lang="en-CA" sz="2800" dirty="0" err="1" smtClean="0">
                <a:latin typeface="Times New Roman" pitchFamily="18" charset="0"/>
              </a:rPr>
              <a:t>флори</a:t>
            </a:r>
            <a:r>
              <a:rPr lang="en-CA" sz="2800" dirty="0" smtClean="0">
                <a:latin typeface="Times New Roman" pitchFamily="18" charset="0"/>
              </a:rPr>
              <a:t>.</a:t>
            </a:r>
          </a:p>
          <a:p>
            <a:pPr marL="273050" indent="-273050" eaLnBrk="1" hangingPunct="1">
              <a:lnSpc>
                <a:spcPct val="90000"/>
              </a:lnSpc>
              <a:buFontTx/>
              <a:buNone/>
            </a:pPr>
            <a:r>
              <a:rPr lang="en-CA" sz="2800" dirty="0" err="1" smtClean="0">
                <a:latin typeface="Times New Roman" pitchFamily="18" charset="0"/>
              </a:rPr>
              <a:t>Хронично</a:t>
            </a:r>
            <a:r>
              <a:rPr lang="en-CA" sz="2800" dirty="0" smtClean="0">
                <a:latin typeface="Times New Roman" pitchFamily="18" charset="0"/>
              </a:rPr>
              <a:t> </a:t>
            </a:r>
            <a:r>
              <a:rPr lang="en-CA" sz="2800" dirty="0" err="1" smtClean="0">
                <a:latin typeface="Times New Roman" pitchFamily="18" charset="0"/>
              </a:rPr>
              <a:t>токсично</a:t>
            </a:r>
            <a:r>
              <a:rPr lang="en-CA" sz="2800" dirty="0" smtClean="0">
                <a:latin typeface="Times New Roman" pitchFamily="18" charset="0"/>
              </a:rPr>
              <a:t> </a:t>
            </a:r>
            <a:r>
              <a:rPr lang="en-CA" sz="2800" dirty="0" err="1" smtClean="0">
                <a:latin typeface="Times New Roman" pitchFamily="18" charset="0"/>
              </a:rPr>
              <a:t>дејство</a:t>
            </a:r>
            <a:r>
              <a:rPr lang="en-CA" sz="2800" dirty="0" smtClean="0">
                <a:latin typeface="Times New Roman" pitchFamily="18" charset="0"/>
              </a:rPr>
              <a:t> </a:t>
            </a:r>
            <a:r>
              <a:rPr lang="en-CA" sz="2800" dirty="0" err="1" smtClean="0">
                <a:latin typeface="Times New Roman" pitchFamily="18" charset="0"/>
              </a:rPr>
              <a:t>антибиотика</a:t>
            </a:r>
            <a:r>
              <a:rPr lang="en-CA" sz="2800" dirty="0" smtClean="0">
                <a:latin typeface="Times New Roman" pitchFamily="18" charset="0"/>
              </a:rPr>
              <a:t> </a:t>
            </a:r>
            <a:r>
              <a:rPr lang="en-CA" sz="2800" dirty="0" err="1" smtClean="0">
                <a:latin typeface="Times New Roman" pitchFamily="18" charset="0"/>
              </a:rPr>
              <a:t>може</a:t>
            </a:r>
            <a:r>
              <a:rPr lang="en-CA" sz="2800" dirty="0" smtClean="0">
                <a:latin typeface="Times New Roman" pitchFamily="18" charset="0"/>
              </a:rPr>
              <a:t> </a:t>
            </a:r>
            <a:r>
              <a:rPr lang="en-CA" sz="2800" dirty="0" err="1" smtClean="0">
                <a:latin typeface="Times New Roman" pitchFamily="18" charset="0"/>
              </a:rPr>
              <a:t>бити</a:t>
            </a:r>
            <a:r>
              <a:rPr lang="en-CA" sz="2800" dirty="0" smtClean="0">
                <a:latin typeface="Times New Roman" pitchFamily="18" charset="0"/>
              </a:rPr>
              <a:t> </a:t>
            </a:r>
            <a:r>
              <a:rPr lang="en-CA" sz="2800" dirty="0" err="1" smtClean="0">
                <a:latin typeface="Times New Roman" pitchFamily="18" charset="0"/>
              </a:rPr>
              <a:t>проузроковано</a:t>
            </a:r>
            <a:r>
              <a:rPr lang="en-CA" sz="2800" dirty="0" smtClean="0">
                <a:latin typeface="Times New Roman" pitchFamily="18" charset="0"/>
              </a:rPr>
              <a:t> и </a:t>
            </a:r>
            <a:r>
              <a:rPr lang="en-CA" sz="2800" dirty="0" err="1" smtClean="0">
                <a:latin typeface="Times New Roman" pitchFamily="18" charset="0"/>
              </a:rPr>
              <a:t>њиховим</a:t>
            </a:r>
            <a:r>
              <a:rPr lang="en-CA" sz="2800" dirty="0" smtClean="0">
                <a:latin typeface="Times New Roman" pitchFamily="18" charset="0"/>
              </a:rPr>
              <a:t> </a:t>
            </a:r>
            <a:r>
              <a:rPr lang="en-CA" sz="2800" dirty="0" err="1" smtClean="0">
                <a:latin typeface="Times New Roman" pitchFamily="18" charset="0"/>
              </a:rPr>
              <a:t>остацима</a:t>
            </a:r>
            <a:r>
              <a:rPr lang="en-CA" sz="2800" dirty="0" smtClean="0">
                <a:latin typeface="Times New Roman" pitchFamily="18" charset="0"/>
              </a:rPr>
              <a:t> у </a:t>
            </a:r>
            <a:r>
              <a:rPr lang="en-CA" sz="2800" dirty="0" err="1" smtClean="0">
                <a:latin typeface="Times New Roman" pitchFamily="18" charset="0"/>
              </a:rPr>
              <a:t>ткивима</a:t>
            </a:r>
            <a:r>
              <a:rPr lang="en-CA" sz="2800" dirty="0" smtClean="0">
                <a:latin typeface="Times New Roman" pitchFamily="18" charset="0"/>
              </a:rPr>
              <a:t> </a:t>
            </a:r>
            <a:r>
              <a:rPr lang="en-CA" sz="2800" dirty="0" err="1" smtClean="0">
                <a:latin typeface="Times New Roman" pitchFamily="18" charset="0"/>
              </a:rPr>
              <a:t>људи</a:t>
            </a:r>
            <a:r>
              <a:rPr lang="en-CA" sz="2800" dirty="0" smtClean="0">
                <a:latin typeface="Times New Roman" pitchFamily="18" charset="0"/>
              </a:rPr>
              <a:t>, </a:t>
            </a:r>
            <a:r>
              <a:rPr lang="en-CA" sz="2800" dirty="0" err="1" smtClean="0">
                <a:latin typeface="Times New Roman" pitchFamily="18" charset="0"/>
              </a:rPr>
              <a:t>што</a:t>
            </a:r>
            <a:r>
              <a:rPr lang="en-CA" sz="2800" dirty="0" smtClean="0">
                <a:latin typeface="Times New Roman" pitchFamily="18" charset="0"/>
              </a:rPr>
              <a:t> </a:t>
            </a:r>
            <a:r>
              <a:rPr lang="en-CA" sz="2800" dirty="0" err="1" smtClean="0">
                <a:latin typeface="Times New Roman" pitchFamily="18" charset="0"/>
              </a:rPr>
              <a:t>може</a:t>
            </a:r>
            <a:r>
              <a:rPr lang="en-CA" sz="2800" dirty="0" smtClean="0">
                <a:latin typeface="Times New Roman" pitchFamily="18" charset="0"/>
              </a:rPr>
              <a:t> </a:t>
            </a:r>
            <a:r>
              <a:rPr lang="en-CA" sz="2800" dirty="0" err="1" smtClean="0">
                <a:latin typeface="Times New Roman" pitchFamily="18" charset="0"/>
              </a:rPr>
              <a:t>допринети</a:t>
            </a:r>
            <a:r>
              <a:rPr lang="en-CA" sz="2800" dirty="0" smtClean="0">
                <a:latin typeface="Times New Roman" pitchFamily="18" charset="0"/>
              </a:rPr>
              <a:t> </a:t>
            </a:r>
            <a:r>
              <a:rPr lang="en-CA" sz="2800" dirty="0" err="1" smtClean="0">
                <a:latin typeface="Times New Roman" pitchFamily="18" charset="0"/>
              </a:rPr>
              <a:t>масовној</a:t>
            </a:r>
            <a:r>
              <a:rPr lang="en-CA" sz="2800" dirty="0" smtClean="0">
                <a:latin typeface="Times New Roman" pitchFamily="18" charset="0"/>
              </a:rPr>
              <a:t> </a:t>
            </a:r>
            <a:r>
              <a:rPr lang="en-CA" sz="2800" dirty="0" err="1" smtClean="0">
                <a:latin typeface="Times New Roman" pitchFamily="18" charset="0"/>
              </a:rPr>
              <a:t>резистенцији</a:t>
            </a:r>
            <a:r>
              <a:rPr lang="sr-Cyrl-RS" sz="2800" dirty="0" smtClean="0">
                <a:latin typeface="Times New Roman" pitchFamily="18" charset="0"/>
              </a:rPr>
              <a:t>.</a:t>
            </a:r>
            <a:endParaRPr lang="en-CA" sz="2800" dirty="0" smtClean="0">
              <a:latin typeface="Times New Roman" pitchFamily="18" charset="0"/>
            </a:endParaRPr>
          </a:p>
        </p:txBody>
      </p:sp>
    </p:spTree>
    <p:extLst>
      <p:ext uri="{BB962C8B-B14F-4D97-AF65-F5344CB8AC3E}">
        <p14:creationId xmlns:p14="http://schemas.microsoft.com/office/powerpoint/2010/main" xmlns="" val="36996017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68313" y="836613"/>
            <a:ext cx="8229600" cy="1143000"/>
          </a:xfrm>
        </p:spPr>
        <p:txBody>
          <a:bodyPr lIns="0" rIns="0" bIns="0" anchor="b"/>
          <a:lstStyle/>
          <a:p>
            <a:pPr algn="l" eaLnBrk="1" hangingPunct="1"/>
            <a:r>
              <a:rPr lang="en-US" b="1" i="1" smtClean="0">
                <a:solidFill>
                  <a:schemeClr val="tx1"/>
                </a:solidFill>
                <a:effectLst>
                  <a:outerShdw blurRad="38100" dist="38100" dir="2700000" algn="tl">
                    <a:srgbClr val="C0C0C0"/>
                  </a:outerShdw>
                </a:effectLst>
              </a:rPr>
              <a:t>ПЕСТИЦИДИ</a:t>
            </a:r>
            <a:endParaRPr lang="en-US" smtClean="0">
              <a:solidFill>
                <a:schemeClr val="tx1"/>
              </a:solidFill>
              <a:effectLst>
                <a:outerShdw blurRad="38100" dist="38100" dir="2700000" algn="tl">
                  <a:srgbClr val="C0C0C0"/>
                </a:outerShdw>
              </a:effectLst>
            </a:endParaRPr>
          </a:p>
        </p:txBody>
      </p:sp>
      <p:sp>
        <p:nvSpPr>
          <p:cNvPr id="5123" name="Rectangle 3"/>
          <p:cNvSpPr>
            <a:spLocks noGrp="1" noChangeArrowheads="1"/>
          </p:cNvSpPr>
          <p:nvPr>
            <p:ph type="body" sz="half" idx="4294967295"/>
          </p:nvPr>
        </p:nvSpPr>
        <p:spPr>
          <a:xfrm>
            <a:off x="395288" y="1989138"/>
            <a:ext cx="8497887" cy="4530725"/>
          </a:xfrm>
        </p:spPr>
        <p:txBody>
          <a:bodyPr/>
          <a:lstStyle/>
          <a:p>
            <a:pPr eaLnBrk="1" hangingPunct="1"/>
            <a:r>
              <a:rPr lang="en-US" sz="2900" smtClean="0">
                <a:effectLst>
                  <a:outerShdw blurRad="38100" dist="38100" dir="2700000" algn="tl">
                    <a:srgbClr val="C0C0C0"/>
                  </a:outerShdw>
                </a:effectLst>
              </a:rPr>
              <a:t>ПЕСТИЦИДИ  СУ  МАТЕРИЈЕ</a:t>
            </a:r>
            <a:r>
              <a:rPr lang="sr-Cyrl-CS" sz="2900" smtClean="0">
                <a:effectLst>
                  <a:outerShdw blurRad="38100" dist="38100" dir="2700000" algn="tl">
                    <a:srgbClr val="C0C0C0"/>
                  </a:outerShdw>
                </a:effectLst>
              </a:rPr>
              <a:t> </a:t>
            </a:r>
            <a:r>
              <a:rPr lang="en-US" sz="2900" smtClean="0">
                <a:effectLst>
                  <a:outerShdw blurRad="38100" dist="38100" dir="2700000" algn="tl">
                    <a:srgbClr val="C0C0C0"/>
                  </a:outerShdw>
                </a:effectLst>
              </a:rPr>
              <a:t>ХЕМИЈСКОГ</a:t>
            </a:r>
            <a:r>
              <a:rPr lang="sr-Cyrl-CS" sz="2900" smtClean="0">
                <a:effectLst>
                  <a:outerShdw blurRad="38100" dist="38100" dir="2700000" algn="tl">
                    <a:srgbClr val="C0C0C0"/>
                  </a:outerShdw>
                </a:effectLst>
              </a:rPr>
              <a:t>,</a:t>
            </a:r>
            <a:r>
              <a:rPr lang="en-US" sz="2900" smtClean="0">
                <a:effectLst>
                  <a:outerShdw blurRad="38100" dist="38100" dir="2700000" algn="tl">
                    <a:srgbClr val="C0C0C0"/>
                  </a:outerShdw>
                </a:effectLst>
              </a:rPr>
              <a:t> БИО</a:t>
            </a:r>
            <a:r>
              <a:rPr lang="sl-SI" sz="2900" smtClean="0">
                <a:effectLst>
                  <a:outerShdw blurRad="38100" dist="38100" dir="2700000" algn="tl">
                    <a:srgbClr val="C0C0C0"/>
                  </a:outerShdw>
                </a:effectLst>
              </a:rPr>
              <a:t>ЛОШКОГ</a:t>
            </a:r>
            <a:r>
              <a:rPr lang="sr-Cyrl-CS" sz="2900" smtClean="0">
                <a:effectLst>
                  <a:outerShdw blurRad="38100" dist="38100" dir="2700000" algn="tl">
                    <a:srgbClr val="C0C0C0"/>
                  </a:outerShdw>
                </a:effectLst>
              </a:rPr>
              <a:t> </a:t>
            </a:r>
            <a:r>
              <a:rPr lang="en-US" sz="2900" smtClean="0">
                <a:effectLst>
                  <a:outerShdw blurRad="38100" dist="38100" dir="2700000" algn="tl">
                    <a:srgbClr val="C0C0C0"/>
                  </a:outerShdw>
                </a:effectLst>
              </a:rPr>
              <a:t>ИЛИ  ПРИРОДНОГ  ПОРЕКЛА</a:t>
            </a:r>
            <a:endParaRPr lang="sr-Cyrl-RS" sz="2900" smtClean="0">
              <a:effectLst>
                <a:outerShdw blurRad="38100" dist="38100" dir="2700000" algn="tl">
                  <a:srgbClr val="C0C0C0"/>
                </a:outerShdw>
              </a:effectLst>
            </a:endParaRPr>
          </a:p>
          <a:p>
            <a:pPr eaLnBrk="1" hangingPunct="1"/>
            <a:endParaRPr lang="en-US" sz="2900" smtClean="0">
              <a:effectLst>
                <a:outerShdw blurRad="38100" dist="38100" dir="2700000" algn="tl">
                  <a:srgbClr val="C0C0C0"/>
                </a:outerShdw>
              </a:effectLst>
            </a:endParaRPr>
          </a:p>
          <a:p>
            <a:pPr eaLnBrk="1" hangingPunct="1"/>
            <a:r>
              <a:rPr lang="en-US" sz="2900" smtClean="0">
                <a:effectLst>
                  <a:outerShdw blurRad="38100" dist="38100" dir="2700000" algn="tl">
                    <a:srgbClr val="C0C0C0"/>
                  </a:outerShdw>
                </a:effectLst>
              </a:rPr>
              <a:t>НАМЕЊЕНЕ  СУЗБИЈАЊУ   БИЉНИХ  </a:t>
            </a:r>
            <a:r>
              <a:rPr lang="sr-Cyrl-CS" sz="2900" smtClean="0">
                <a:effectLst>
                  <a:outerShdw blurRad="38100" dist="38100" dir="2700000" algn="tl">
                    <a:srgbClr val="C0C0C0"/>
                  </a:outerShdw>
                </a:effectLst>
              </a:rPr>
              <a:t>Ш</a:t>
            </a:r>
            <a:r>
              <a:rPr lang="en-US" sz="2900" smtClean="0">
                <a:effectLst>
                  <a:outerShdw blurRad="38100" dist="38100" dir="2700000" algn="tl">
                    <a:srgbClr val="C0C0C0"/>
                  </a:outerShdw>
                </a:effectLst>
              </a:rPr>
              <a:t>ТЕТО</a:t>
            </a:r>
            <a:r>
              <a:rPr lang="sr-Cyrl-CS" sz="2900" smtClean="0">
                <a:effectLst>
                  <a:outerShdw blurRad="38100" dist="38100" dir="2700000" algn="tl">
                    <a:srgbClr val="C0C0C0"/>
                  </a:outerShdw>
                </a:effectLst>
              </a:rPr>
              <a:t>Ч</a:t>
            </a:r>
            <a:r>
              <a:rPr lang="en-US" sz="2900" smtClean="0">
                <a:effectLst>
                  <a:outerShdw blurRad="38100" dist="38100" dir="2700000" algn="tl">
                    <a:srgbClr val="C0C0C0"/>
                  </a:outerShdw>
                </a:effectLst>
              </a:rPr>
              <a:t>ИНА </a:t>
            </a:r>
            <a:endParaRPr lang="sr-Cyrl-RS" sz="2900" smtClean="0">
              <a:effectLst>
                <a:outerShdw blurRad="38100" dist="38100" dir="2700000" algn="tl">
                  <a:srgbClr val="C0C0C0"/>
                </a:outerShdw>
              </a:effectLst>
            </a:endParaRPr>
          </a:p>
          <a:p>
            <a:pPr eaLnBrk="1" hangingPunct="1"/>
            <a:endParaRPr lang="sr-Cyrl-RS" sz="2900" smtClean="0">
              <a:effectLst>
                <a:outerShdw blurRad="38100" dist="38100" dir="2700000" algn="tl">
                  <a:srgbClr val="C0C0C0"/>
                </a:outerShdw>
              </a:effectLst>
            </a:endParaRPr>
          </a:p>
          <a:p>
            <a:pPr eaLnBrk="1" hangingPunct="1"/>
            <a:r>
              <a:rPr lang="en-US" sz="2900" smtClean="0">
                <a:effectLst>
                  <a:outerShdw blurRad="38100" dist="38100" dir="2700000" algn="tl">
                    <a:srgbClr val="C0C0C0"/>
                  </a:outerShdw>
                </a:effectLst>
              </a:rPr>
              <a:t> СМАТРАЈУ  ШТЕТНИМ</a:t>
            </a:r>
            <a:r>
              <a:rPr lang="sr-Cyrl-CS" sz="2900" smtClean="0">
                <a:effectLst>
                  <a:outerShdw blurRad="38100" dist="38100" dir="2700000" algn="tl">
                    <a:srgbClr val="C0C0C0"/>
                  </a:outerShdw>
                </a:effectLst>
              </a:rPr>
              <a:t> ПО ЉУДСКО ЗДРАВЉЕ</a:t>
            </a:r>
            <a:endParaRPr lang="en-US" sz="2900" smtClean="0">
              <a:effectLst>
                <a:outerShdw blurRad="38100" dist="38100" dir="2700000" algn="tl">
                  <a:srgbClr val="C0C0C0"/>
                </a:outerShdw>
              </a:effectLst>
            </a:endParaRPr>
          </a:p>
        </p:txBody>
      </p:sp>
    </p:spTree>
    <p:extLst>
      <p:ext uri="{BB962C8B-B14F-4D97-AF65-F5344CB8AC3E}">
        <p14:creationId xmlns:p14="http://schemas.microsoft.com/office/powerpoint/2010/main" xmlns="" val="31848128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395536" y="404664"/>
            <a:ext cx="8229600" cy="438150"/>
          </a:xfrm>
        </p:spPr>
        <p:txBody>
          <a:bodyPr lIns="0" rIns="0" bIns="0" anchor="b"/>
          <a:lstStyle/>
          <a:p>
            <a:pPr eaLnBrk="1" hangingPunct="1"/>
            <a:r>
              <a:rPr lang="sr-Latn-CS" sz="2300" b="1" dirty="0" smtClean="0">
                <a:solidFill>
                  <a:schemeClr val="tx1"/>
                </a:solidFill>
                <a:latin typeface="Verdana" pitchFamily="34" charset="0"/>
              </a:rPr>
              <a:t>ЗНАЧАЈ</a:t>
            </a:r>
            <a:r>
              <a:rPr lang="en-US" sz="2300" b="1" dirty="0" smtClean="0">
                <a:solidFill>
                  <a:schemeClr val="tx1"/>
                </a:solidFill>
                <a:latin typeface="Verdana" pitchFamily="34" charset="0"/>
              </a:rPr>
              <a:t> УПОТРЕБЕ</a:t>
            </a:r>
            <a:r>
              <a:rPr lang="sr-Latn-CS" sz="2300" b="1" dirty="0" smtClean="0">
                <a:solidFill>
                  <a:schemeClr val="tx1"/>
                </a:solidFill>
                <a:latin typeface="Verdana" pitchFamily="34" charset="0"/>
              </a:rPr>
              <a:t> ПЕСТИЦИДА</a:t>
            </a:r>
          </a:p>
        </p:txBody>
      </p:sp>
      <p:sp>
        <p:nvSpPr>
          <p:cNvPr id="59395" name="Rectangle 3"/>
          <p:cNvSpPr>
            <a:spLocks noGrp="1" noChangeArrowheads="1"/>
          </p:cNvSpPr>
          <p:nvPr>
            <p:ph type="body" sz="half" idx="4294967295"/>
          </p:nvPr>
        </p:nvSpPr>
        <p:spPr>
          <a:xfrm>
            <a:off x="323850" y="1600200"/>
            <a:ext cx="4392613" cy="4708525"/>
          </a:xfrm>
        </p:spPr>
        <p:txBody>
          <a:bodyPr>
            <a:normAutofit lnSpcReduction="10000"/>
          </a:bodyPr>
          <a:lstStyle/>
          <a:p>
            <a:pPr marL="273050" indent="-273050" eaLnBrk="1" hangingPunct="1">
              <a:lnSpc>
                <a:spcPct val="80000"/>
              </a:lnSpc>
              <a:buFont typeface="Wingdings" pitchFamily="2" charset="2"/>
              <a:buNone/>
            </a:pPr>
            <a:r>
              <a:rPr lang="sr-Latn-CS" sz="2200" dirty="0" smtClean="0">
                <a:effectLst>
                  <a:outerShdw blurRad="38100" dist="38100" dir="2700000" algn="tl">
                    <a:srgbClr val="C0C0C0"/>
                  </a:outerShdw>
                </a:effectLst>
              </a:rPr>
              <a:t>		</a:t>
            </a:r>
            <a:r>
              <a:rPr lang="sr-Cyrl-CS" sz="2900" b="1" dirty="0" smtClean="0"/>
              <a:t>ЗА</a:t>
            </a:r>
            <a:endParaRPr lang="sr-Latn-CS" sz="3300" b="1" dirty="0" smtClean="0">
              <a:latin typeface="Calibri" pitchFamily="34" charset="0"/>
            </a:endParaRP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80-100 000 врста биљних болести </a:t>
            </a: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30 000 врста кор</a:t>
            </a:r>
            <a:r>
              <a:rPr lang="sr-Cyrl-RS" sz="2500" dirty="0" smtClean="0">
                <a:effectLst>
                  <a:outerShdw blurRad="38100" dist="38100" dir="2700000" algn="tl">
                    <a:srgbClr val="C0C0C0"/>
                  </a:outerShdw>
                </a:effectLst>
                <a:latin typeface="Calibri" pitchFamily="34" charset="0"/>
              </a:rPr>
              <a:t>о</a:t>
            </a:r>
            <a:r>
              <a:rPr lang="sr-Latn-CS" sz="2500" dirty="0" smtClean="0">
                <a:effectLst>
                  <a:outerShdw blurRad="38100" dist="38100" dir="2700000" algn="tl">
                    <a:srgbClr val="C0C0C0"/>
                  </a:outerShdw>
                </a:effectLst>
                <a:latin typeface="Calibri" pitchFamily="34" charset="0"/>
              </a:rPr>
              <a:t>ва</a:t>
            </a:r>
            <a:r>
              <a:rPr lang="en-US" sz="2500" dirty="0" smtClean="0">
                <a:effectLst>
                  <a:outerShdw blurRad="38100" dist="38100" dir="2700000" algn="tl">
                    <a:srgbClr val="C0C0C0"/>
                  </a:outerShdw>
                </a:effectLst>
                <a:latin typeface="Calibri" pitchFamily="34" charset="0"/>
              </a:rPr>
              <a:t>, 10</a:t>
            </a:r>
            <a:r>
              <a:rPr lang="sl-SI" sz="2500" dirty="0" smtClean="0">
                <a:effectLst>
                  <a:outerShdw blurRad="38100" dist="38100" dir="2700000" algn="tl">
                    <a:srgbClr val="C0C0C0"/>
                  </a:outerShdw>
                </a:effectLst>
                <a:latin typeface="Calibri" pitchFamily="34" charset="0"/>
              </a:rPr>
              <a:t> </a:t>
            </a:r>
            <a:r>
              <a:rPr lang="en-US" sz="2500" dirty="0" smtClean="0">
                <a:effectLst>
                  <a:outerShdw blurRad="38100" dist="38100" dir="2700000" algn="tl">
                    <a:srgbClr val="C0C0C0"/>
                  </a:outerShdw>
                </a:effectLst>
                <a:latin typeface="Calibri" pitchFamily="34" charset="0"/>
              </a:rPr>
              <a:t>000 </a:t>
            </a:r>
            <a:r>
              <a:rPr lang="en-US" sz="2500" dirty="0" err="1" smtClean="0">
                <a:effectLst>
                  <a:outerShdw blurRad="38100" dist="38100" dir="2700000" algn="tl">
                    <a:srgbClr val="C0C0C0"/>
                  </a:outerShdw>
                </a:effectLst>
                <a:latin typeface="Calibri" pitchFamily="34" charset="0"/>
              </a:rPr>
              <a:t>врста</a:t>
            </a:r>
            <a:r>
              <a:rPr lang="en-US" sz="2500" dirty="0" smtClean="0">
                <a:effectLst>
                  <a:outerShdw blurRad="38100" dist="38100" dir="2700000" algn="tl">
                    <a:srgbClr val="C0C0C0"/>
                  </a:outerShdw>
                </a:effectLst>
                <a:latin typeface="Calibri" pitchFamily="34" charset="0"/>
              </a:rPr>
              <a:t> </a:t>
            </a:r>
            <a:r>
              <a:rPr lang="sr-Latn-CS" sz="2500" dirty="0" smtClean="0">
                <a:effectLst>
                  <a:outerShdw blurRad="38100" dist="38100" dir="2700000" algn="tl">
                    <a:srgbClr val="C0C0C0"/>
                  </a:outerShdw>
                </a:effectLst>
                <a:latin typeface="Calibri" pitchFamily="34" charset="0"/>
              </a:rPr>
              <a:t>ш</a:t>
            </a:r>
            <a:r>
              <a:rPr lang="en-US" sz="2500" dirty="0" err="1" smtClean="0">
                <a:effectLst>
                  <a:outerShdw blurRad="38100" dist="38100" dir="2700000" algn="tl">
                    <a:srgbClr val="C0C0C0"/>
                  </a:outerShdw>
                </a:effectLst>
                <a:latin typeface="Calibri" pitchFamily="34" charset="0"/>
              </a:rPr>
              <a:t>т.инсекат</a:t>
            </a:r>
            <a:r>
              <a:rPr lang="sr-Cyrl-RS" sz="2500" dirty="0" smtClean="0">
                <a:effectLst>
                  <a:outerShdw blurRad="38100" dist="38100" dir="2700000" algn="tl">
                    <a:srgbClr val="C0C0C0"/>
                  </a:outerShdw>
                </a:effectLst>
                <a:latin typeface="Calibri" pitchFamily="34" charset="0"/>
              </a:rPr>
              <a:t>а</a:t>
            </a:r>
            <a:endParaRPr lang="sr-Latn-CS" sz="2500" dirty="0" smtClean="0">
              <a:effectLst>
                <a:outerShdw blurRad="38100" dist="38100" dir="2700000" algn="tl">
                  <a:srgbClr val="C0C0C0"/>
                </a:outerShdw>
              </a:effectLst>
              <a:latin typeface="Calibri" pitchFamily="34" charset="0"/>
            </a:endParaRP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1/3 хране биљног порекла бива уништена ште</a:t>
            </a:r>
            <a:r>
              <a:rPr lang="sr-Cyrl-RS" sz="2500" dirty="0" smtClean="0">
                <a:effectLst>
                  <a:outerShdw blurRad="38100" dist="38100" dir="2700000" algn="tl">
                    <a:srgbClr val="C0C0C0"/>
                  </a:outerShdw>
                </a:effectLst>
                <a:latin typeface="Calibri" pitchFamily="34" charset="0"/>
              </a:rPr>
              <a:t>т</a:t>
            </a:r>
            <a:r>
              <a:rPr lang="sr-Latn-CS" sz="2500" dirty="0" smtClean="0">
                <a:effectLst>
                  <a:outerShdw blurRad="38100" dist="38100" dir="2700000" algn="tl">
                    <a:srgbClr val="C0C0C0"/>
                  </a:outerShdw>
                </a:effectLst>
                <a:latin typeface="Calibri" pitchFamily="34" charset="0"/>
              </a:rPr>
              <a:t>очинам</a:t>
            </a:r>
            <a:r>
              <a:rPr lang="sr-Cyrl-RS" sz="2500" dirty="0" smtClean="0">
                <a:effectLst>
                  <a:outerShdw blurRad="38100" dist="38100" dir="2700000" algn="tl">
                    <a:srgbClr val="C0C0C0"/>
                  </a:outerShdw>
                </a:effectLst>
                <a:latin typeface="Calibri" pitchFamily="34" charset="0"/>
              </a:rPr>
              <a:t>а</a:t>
            </a:r>
            <a:endParaRPr lang="sr-Latn-CS" sz="2500" dirty="0" smtClean="0">
              <a:effectLst>
                <a:outerShdw blurRad="38100" dist="38100" dir="2700000" algn="tl">
                  <a:srgbClr val="C0C0C0"/>
                </a:outerShdw>
              </a:effectLst>
              <a:latin typeface="Calibri" pitchFamily="34" charset="0"/>
            </a:endParaRP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САД: ште</a:t>
            </a:r>
            <a:r>
              <a:rPr lang="sr-Cyrl-RS" sz="2500" dirty="0" smtClean="0">
                <a:effectLst>
                  <a:outerShdw blurRad="38100" dist="38100" dir="2700000" algn="tl">
                    <a:srgbClr val="C0C0C0"/>
                  </a:outerShdw>
                </a:effectLst>
                <a:latin typeface="Calibri" pitchFamily="34" charset="0"/>
              </a:rPr>
              <a:t>т</a:t>
            </a:r>
            <a:r>
              <a:rPr lang="sr-Latn-CS" sz="2500" dirty="0" smtClean="0">
                <a:effectLst>
                  <a:outerShdw blurRad="38100" dist="38100" dir="2700000" algn="tl">
                    <a:srgbClr val="C0C0C0"/>
                  </a:outerShdw>
                </a:effectLst>
                <a:latin typeface="Calibri" pitchFamily="34" charset="0"/>
              </a:rPr>
              <a:t>а 20 мил</a:t>
            </a:r>
            <a:r>
              <a:rPr lang="sr-Cyrl-RS" sz="2500" dirty="0" smtClean="0">
                <a:effectLst>
                  <a:outerShdw blurRad="38100" dist="38100" dir="2700000" algn="tl">
                    <a:srgbClr val="C0C0C0"/>
                  </a:outerShdw>
                </a:effectLst>
                <a:latin typeface="Calibri" pitchFamily="34" charset="0"/>
              </a:rPr>
              <a:t>и</a:t>
            </a:r>
            <a:r>
              <a:rPr lang="sr-Latn-CS" sz="2500" dirty="0" smtClean="0">
                <a:effectLst>
                  <a:outerShdw blurRad="38100" dist="38100" dir="2700000" algn="tl">
                    <a:srgbClr val="C0C0C0"/>
                  </a:outerShdw>
                </a:effectLst>
                <a:latin typeface="Calibri" pitchFamily="34" charset="0"/>
              </a:rPr>
              <a:t>јарди $ годишње</a:t>
            </a: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Број запослених у пољ</a:t>
            </a:r>
            <a:r>
              <a:rPr lang="sr-Cyrl-RS" sz="2500" dirty="0" smtClean="0">
                <a:effectLst>
                  <a:outerShdw blurRad="38100" dist="38100" dir="2700000" algn="tl">
                    <a:srgbClr val="C0C0C0"/>
                  </a:outerShdw>
                </a:effectLst>
                <a:latin typeface="Calibri" pitchFamily="34" charset="0"/>
              </a:rPr>
              <a:t>о</a:t>
            </a:r>
            <a:r>
              <a:rPr lang="sr-Latn-CS" sz="2500" dirty="0" smtClean="0">
                <a:effectLst>
                  <a:outerShdw blurRad="38100" dist="38100" dir="2700000" algn="tl">
                    <a:srgbClr val="C0C0C0"/>
                  </a:outerShdw>
                </a:effectLst>
                <a:latin typeface="Calibri" pitchFamily="34" charset="0"/>
              </a:rPr>
              <a:t>привреди 3-4 пута мањи са пестиц</a:t>
            </a:r>
            <a:r>
              <a:rPr lang="sr-Cyrl-RS" sz="2500" dirty="0" smtClean="0">
                <a:effectLst>
                  <a:outerShdw blurRad="38100" dist="38100" dir="2700000" algn="tl">
                    <a:srgbClr val="C0C0C0"/>
                  </a:outerShdw>
                </a:effectLst>
                <a:latin typeface="Calibri" pitchFamily="34" charset="0"/>
              </a:rPr>
              <a:t>и</a:t>
            </a:r>
            <a:r>
              <a:rPr lang="sr-Latn-CS" sz="2500" dirty="0" smtClean="0">
                <a:effectLst>
                  <a:outerShdw blurRad="38100" dist="38100" dir="2700000" algn="tl">
                    <a:srgbClr val="C0C0C0"/>
                  </a:outerShdw>
                </a:effectLst>
                <a:latin typeface="Calibri" pitchFamily="34" charset="0"/>
              </a:rPr>
              <a:t>дима</a:t>
            </a: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Уштеда ен</a:t>
            </a:r>
            <a:r>
              <a:rPr lang="sr-Cyrl-RS" sz="2500" dirty="0" smtClean="0">
                <a:effectLst>
                  <a:outerShdw blurRad="38100" dist="38100" dir="2700000" algn="tl">
                    <a:srgbClr val="C0C0C0"/>
                  </a:outerShdw>
                </a:effectLst>
                <a:latin typeface="Calibri" pitchFamily="34" charset="0"/>
              </a:rPr>
              <a:t>е</a:t>
            </a:r>
            <a:r>
              <a:rPr lang="sr-Latn-CS" sz="2500" dirty="0" smtClean="0">
                <a:effectLst>
                  <a:outerShdw blurRad="38100" dist="38100" dir="2700000" algn="tl">
                    <a:srgbClr val="C0C0C0"/>
                  </a:outerShdw>
                </a:effectLst>
                <a:latin typeface="Calibri" pitchFamily="34" charset="0"/>
              </a:rPr>
              <a:t>ргије 80%</a:t>
            </a:r>
          </a:p>
          <a:p>
            <a:pPr marL="273050" indent="-273050" eaLnBrk="1" hangingPunct="1">
              <a:lnSpc>
                <a:spcPct val="80000"/>
              </a:lnSpc>
            </a:pPr>
            <a:r>
              <a:rPr lang="sr-Latn-CS" sz="2500" dirty="0" smtClean="0">
                <a:effectLst>
                  <a:outerShdw blurRad="38100" dist="38100" dir="2700000" algn="tl">
                    <a:srgbClr val="C0C0C0"/>
                  </a:outerShdw>
                </a:effectLst>
                <a:latin typeface="Calibri" pitchFamily="34" charset="0"/>
              </a:rPr>
              <a:t>Вектори 24 инфективних и тропских болести</a:t>
            </a:r>
          </a:p>
          <a:p>
            <a:pPr marL="273050" indent="-273050" eaLnBrk="1" hangingPunct="1">
              <a:lnSpc>
                <a:spcPct val="80000"/>
              </a:lnSpc>
              <a:buFont typeface="Wingdings" pitchFamily="2" charset="2"/>
              <a:buNone/>
            </a:pPr>
            <a:endParaRPr lang="sr-Latn-CS" sz="2500" dirty="0" smtClean="0">
              <a:effectLst>
                <a:outerShdw blurRad="38100" dist="38100" dir="2700000" algn="tl">
                  <a:srgbClr val="C0C0C0"/>
                </a:outerShdw>
              </a:effectLst>
              <a:latin typeface="Calibri" pitchFamily="34" charset="0"/>
            </a:endParaRPr>
          </a:p>
        </p:txBody>
      </p:sp>
      <p:sp>
        <p:nvSpPr>
          <p:cNvPr id="59396" name="Rectangle 4"/>
          <p:cNvSpPr>
            <a:spLocks noGrp="1" noChangeArrowheads="1"/>
          </p:cNvSpPr>
          <p:nvPr>
            <p:ph type="body" sz="half" idx="4294967295"/>
          </p:nvPr>
        </p:nvSpPr>
        <p:spPr>
          <a:xfrm>
            <a:off x="4859338" y="1628775"/>
            <a:ext cx="4038600" cy="4530725"/>
          </a:xfrm>
        </p:spPr>
        <p:txBody>
          <a:bodyPr>
            <a:normAutofit lnSpcReduction="10000"/>
          </a:bodyPr>
          <a:lstStyle/>
          <a:p>
            <a:pPr marL="273050" indent="-273050" eaLnBrk="1" hangingPunct="1">
              <a:lnSpc>
                <a:spcPct val="90000"/>
              </a:lnSpc>
              <a:buFont typeface="Wingdings" pitchFamily="2" charset="2"/>
              <a:buNone/>
            </a:pPr>
            <a:r>
              <a:rPr lang="sr-Latn-CS" sz="2500" dirty="0" smtClean="0">
                <a:effectLst>
                  <a:outerShdw blurRad="38100" dist="38100" dir="2700000" algn="tl">
                    <a:srgbClr val="C0C0C0"/>
                  </a:outerShdw>
                </a:effectLst>
              </a:rPr>
              <a:t>	</a:t>
            </a:r>
            <a:r>
              <a:rPr lang="sr-Latn-CS" sz="2500" dirty="0" smtClean="0"/>
              <a:t>	</a:t>
            </a:r>
            <a:r>
              <a:rPr lang="sr-Cyrl-CS" sz="2400" b="1" dirty="0" smtClean="0"/>
              <a:t>ПРОТИВ</a:t>
            </a:r>
            <a:endParaRPr lang="sr-Latn-CS" sz="2400" b="1" dirty="0" smtClean="0">
              <a:latin typeface="Calibri" pitchFamily="34" charset="0"/>
            </a:endParaRPr>
          </a:p>
          <a:p>
            <a:pPr marL="273050" indent="-273050" eaLnBrk="1" hangingPunct="1">
              <a:lnSpc>
                <a:spcPct val="90000"/>
              </a:lnSpc>
            </a:pPr>
            <a:r>
              <a:rPr lang="sr-Latn-CS" sz="2400" b="1" dirty="0" smtClean="0">
                <a:latin typeface="Calibri" pitchFamily="34" charset="0"/>
              </a:rPr>
              <a:t>540 000 тона се троши само у САД годишње</a:t>
            </a:r>
          </a:p>
          <a:p>
            <a:pPr marL="273050" indent="-273050" eaLnBrk="1" hangingPunct="1">
              <a:lnSpc>
                <a:spcPct val="90000"/>
              </a:lnSpc>
            </a:pPr>
            <a:r>
              <a:rPr lang="sr-Latn-CS" sz="2400" b="1" dirty="0" smtClean="0">
                <a:latin typeface="Calibri" pitchFamily="34" charset="0"/>
              </a:rPr>
              <a:t>20 000 смртних случајева тровањем пестиц</a:t>
            </a:r>
            <a:r>
              <a:rPr lang="sr-Cyrl-RS" sz="2400" b="1" dirty="0" smtClean="0">
                <a:latin typeface="Calibri" pitchFamily="34" charset="0"/>
              </a:rPr>
              <a:t>и</a:t>
            </a:r>
            <a:r>
              <a:rPr lang="sr-Latn-CS" sz="2400" b="1" dirty="0" smtClean="0">
                <a:latin typeface="Calibri" pitchFamily="34" charset="0"/>
              </a:rPr>
              <a:t>дима</a:t>
            </a:r>
            <a:r>
              <a:rPr lang="en-US" sz="2400" b="1" dirty="0" smtClean="0">
                <a:latin typeface="Calibri" pitchFamily="34" charset="0"/>
              </a:rPr>
              <a:t> </a:t>
            </a:r>
            <a:r>
              <a:rPr lang="en-US" sz="2400" b="1" dirty="0" err="1" smtClean="0">
                <a:latin typeface="Calibri" pitchFamily="34" charset="0"/>
              </a:rPr>
              <a:t>годи</a:t>
            </a:r>
            <a:r>
              <a:rPr lang="sr-Latn-CS" sz="2400" b="1" dirty="0" smtClean="0">
                <a:latin typeface="Calibri" pitchFamily="34" charset="0"/>
              </a:rPr>
              <a:t>ш</a:t>
            </a:r>
            <a:r>
              <a:rPr lang="en-US" sz="2400" b="1" dirty="0" err="1" smtClean="0">
                <a:latin typeface="Calibri" pitchFamily="34" charset="0"/>
              </a:rPr>
              <a:t>ње</a:t>
            </a:r>
            <a:endParaRPr lang="sr-Latn-CS" sz="2400" b="1" dirty="0" smtClean="0">
              <a:latin typeface="Calibri" pitchFamily="34" charset="0"/>
            </a:endParaRPr>
          </a:p>
          <a:p>
            <a:pPr marL="273050" indent="-273050" eaLnBrk="1" hangingPunct="1">
              <a:lnSpc>
                <a:spcPct val="90000"/>
              </a:lnSpc>
            </a:pPr>
            <a:r>
              <a:rPr lang="sr-Latn-CS" sz="2400" b="1" dirty="0" smtClean="0">
                <a:latin typeface="Calibri" pitchFamily="34" charset="0"/>
              </a:rPr>
              <a:t>Хронични еф</a:t>
            </a:r>
            <a:r>
              <a:rPr lang="sr-Cyrl-RS" sz="2400" b="1" dirty="0" smtClean="0">
                <a:latin typeface="Calibri" pitchFamily="34" charset="0"/>
              </a:rPr>
              <a:t>е</a:t>
            </a:r>
            <a:r>
              <a:rPr lang="sr-Latn-CS" sz="2400" b="1" dirty="0" smtClean="0">
                <a:latin typeface="Calibri" pitchFamily="34" charset="0"/>
              </a:rPr>
              <a:t>кти:</a:t>
            </a:r>
          </a:p>
          <a:p>
            <a:pPr marL="273050" indent="-273050" eaLnBrk="1" hangingPunct="1">
              <a:lnSpc>
                <a:spcPct val="90000"/>
              </a:lnSpc>
              <a:buFont typeface="Wingdings" pitchFamily="2" charset="2"/>
              <a:buNone/>
            </a:pPr>
            <a:r>
              <a:rPr lang="sr-Latn-CS" sz="2400" b="1" dirty="0" smtClean="0">
                <a:latin typeface="Calibri" pitchFamily="34" charset="0"/>
              </a:rPr>
              <a:t>	неурот</a:t>
            </a:r>
            <a:r>
              <a:rPr lang="sr-Cyrl-RS" sz="2400" b="1" dirty="0" smtClean="0">
                <a:latin typeface="Calibri" pitchFamily="34" charset="0"/>
              </a:rPr>
              <a:t>о</a:t>
            </a:r>
            <a:r>
              <a:rPr lang="sr-Latn-CS" sz="2400" b="1" dirty="0" smtClean="0">
                <a:latin typeface="Calibri" pitchFamily="34" charset="0"/>
              </a:rPr>
              <a:t>ксични</a:t>
            </a:r>
          </a:p>
          <a:p>
            <a:pPr marL="273050" indent="-273050" eaLnBrk="1" hangingPunct="1">
              <a:lnSpc>
                <a:spcPct val="90000"/>
              </a:lnSpc>
              <a:buFont typeface="Wingdings" pitchFamily="2" charset="2"/>
              <a:buNone/>
            </a:pPr>
            <a:r>
              <a:rPr lang="sr-Latn-CS" sz="2400" b="1" dirty="0" smtClean="0">
                <a:latin typeface="Calibri" pitchFamily="34" charset="0"/>
              </a:rPr>
              <a:t>	имунол</a:t>
            </a:r>
            <a:r>
              <a:rPr lang="sr-Cyrl-RS" sz="2400" b="1" dirty="0" smtClean="0">
                <a:latin typeface="Calibri" pitchFamily="34" charset="0"/>
              </a:rPr>
              <a:t>о</a:t>
            </a:r>
            <a:r>
              <a:rPr lang="sr-Latn-CS" sz="2400" b="1" dirty="0" smtClean="0">
                <a:latin typeface="Calibri" pitchFamily="34" charset="0"/>
              </a:rPr>
              <a:t>шки</a:t>
            </a:r>
          </a:p>
          <a:p>
            <a:pPr marL="273050" indent="-273050" eaLnBrk="1" hangingPunct="1">
              <a:lnSpc>
                <a:spcPct val="90000"/>
              </a:lnSpc>
              <a:buFont typeface="Wingdings" pitchFamily="2" charset="2"/>
              <a:buNone/>
            </a:pPr>
            <a:r>
              <a:rPr lang="sr-Latn-CS" sz="2400" b="1" dirty="0" smtClean="0">
                <a:latin typeface="Calibri" pitchFamily="34" charset="0"/>
              </a:rPr>
              <a:t>	репродуктивни</a:t>
            </a:r>
          </a:p>
          <a:p>
            <a:pPr marL="273050" indent="-273050" eaLnBrk="1" hangingPunct="1">
              <a:lnSpc>
                <a:spcPct val="90000"/>
              </a:lnSpc>
              <a:buFont typeface="Wingdings" pitchFamily="2" charset="2"/>
              <a:buNone/>
            </a:pPr>
            <a:r>
              <a:rPr lang="sr-Latn-CS" sz="2400" b="1" dirty="0" smtClean="0">
                <a:latin typeface="Calibri" pitchFamily="34" charset="0"/>
              </a:rPr>
              <a:t>	угрожав</a:t>
            </a:r>
            <a:r>
              <a:rPr lang="sr-Cyrl-RS" sz="2400" b="1" dirty="0" smtClean="0">
                <a:latin typeface="Calibri" pitchFamily="34" charset="0"/>
              </a:rPr>
              <a:t>а</a:t>
            </a:r>
            <a:r>
              <a:rPr lang="sr-Latn-CS" sz="2400" b="1" dirty="0" smtClean="0">
                <a:latin typeface="Calibri" pitchFamily="34" charset="0"/>
              </a:rPr>
              <a:t>ње раста и развоја</a:t>
            </a:r>
          </a:p>
          <a:p>
            <a:pPr marL="273050" indent="-273050" eaLnBrk="1" hangingPunct="1">
              <a:lnSpc>
                <a:spcPct val="90000"/>
              </a:lnSpc>
              <a:buFont typeface="Wingdings" pitchFamily="2" charset="2"/>
              <a:buNone/>
            </a:pPr>
            <a:r>
              <a:rPr lang="sr-Latn-CS" sz="2400" b="1" dirty="0" smtClean="0">
                <a:latin typeface="Calibri" pitchFamily="34" charset="0"/>
              </a:rPr>
              <a:t>	карциноген</a:t>
            </a:r>
            <a:r>
              <a:rPr lang="en-US" sz="2400" b="1" dirty="0" err="1" smtClean="0">
                <a:latin typeface="Calibri" pitchFamily="34" charset="0"/>
              </a:rPr>
              <a:t>ост</a:t>
            </a:r>
            <a:endParaRPr lang="sr-Latn-CS" sz="2400" b="1" dirty="0" smtClean="0">
              <a:latin typeface="Calibri" pitchFamily="34" charset="0"/>
            </a:endParaRPr>
          </a:p>
          <a:p>
            <a:pPr marL="273050" indent="-273050" eaLnBrk="1" hangingPunct="1">
              <a:lnSpc>
                <a:spcPct val="90000"/>
              </a:lnSpc>
              <a:buFont typeface="Wingdings" pitchFamily="2" charset="2"/>
              <a:buNone/>
            </a:pPr>
            <a:endParaRPr lang="sr-Latn-CS" sz="2400" dirty="0" smtClean="0">
              <a:effectLst>
                <a:outerShdw blurRad="38100" dist="38100" dir="2700000" algn="tl">
                  <a:srgbClr val="C0C0C0"/>
                </a:outerShdw>
              </a:effectLst>
              <a:latin typeface="Calibri" pitchFamily="34" charset="0"/>
            </a:endParaRPr>
          </a:p>
        </p:txBody>
      </p:sp>
    </p:spTree>
    <p:extLst>
      <p:ext uri="{BB962C8B-B14F-4D97-AF65-F5344CB8AC3E}">
        <p14:creationId xmlns:p14="http://schemas.microsoft.com/office/powerpoint/2010/main" xmlns="" val="2702080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59394"/>
                                        </p:tgtEl>
                                        <p:attrNameLst>
                                          <p:attrName>style.visibility</p:attrName>
                                        </p:attrNameLst>
                                      </p:cBhvr>
                                      <p:to>
                                        <p:strVal val="visible"/>
                                      </p:to>
                                    </p:set>
                                    <p:anim calcmode="lin" valueType="num">
                                      <p:cBhvr>
                                        <p:cTn id="7" dur="1000" fill="hold"/>
                                        <p:tgtEl>
                                          <p:spTgt spid="59394"/>
                                        </p:tgtEl>
                                        <p:attrNameLst>
                                          <p:attrName>ppt_w</p:attrName>
                                        </p:attrNameLst>
                                      </p:cBhvr>
                                      <p:tavLst>
                                        <p:tav tm="0">
                                          <p:val>
                                            <p:fltVal val="0"/>
                                          </p:val>
                                        </p:tav>
                                        <p:tav tm="100000">
                                          <p:val>
                                            <p:strVal val="#ppt_w"/>
                                          </p:val>
                                        </p:tav>
                                      </p:tavLst>
                                    </p:anim>
                                    <p:anim calcmode="lin" valueType="num">
                                      <p:cBhvr>
                                        <p:cTn id="8" dur="1000" fill="hold"/>
                                        <p:tgtEl>
                                          <p:spTgt spid="59394"/>
                                        </p:tgtEl>
                                        <p:attrNameLst>
                                          <p:attrName>ppt_h</p:attrName>
                                        </p:attrNameLst>
                                      </p:cBhvr>
                                      <p:tavLst>
                                        <p:tav tm="0">
                                          <p:val>
                                            <p:fltVal val="0"/>
                                          </p:val>
                                        </p:tav>
                                        <p:tav tm="100000">
                                          <p:val>
                                            <p:strVal val="#ppt_h"/>
                                          </p:val>
                                        </p:tav>
                                      </p:tavLst>
                                    </p:anim>
                                    <p:anim calcmode="lin" valueType="num">
                                      <p:cBhvr>
                                        <p:cTn id="9" dur="1000" fill="hold"/>
                                        <p:tgtEl>
                                          <p:spTgt spid="59394"/>
                                        </p:tgtEl>
                                        <p:attrNameLst>
                                          <p:attrName>style.rotation</p:attrName>
                                        </p:attrNameLst>
                                      </p:cBhvr>
                                      <p:tavLst>
                                        <p:tav tm="0">
                                          <p:val>
                                            <p:fltVal val="90"/>
                                          </p:val>
                                        </p:tav>
                                        <p:tav tm="100000">
                                          <p:val>
                                            <p:fltVal val="0"/>
                                          </p:val>
                                        </p:tav>
                                      </p:tavLst>
                                    </p:anim>
                                    <p:animEffect transition="in" filter="fade">
                                      <p:cBhvr>
                                        <p:cTn id="10" dur="1000"/>
                                        <p:tgtEl>
                                          <p:spTgt spid="59394"/>
                                        </p:tgtEl>
                                      </p:cBhvr>
                                    </p:animEffect>
                                  </p:childTnLst>
                                </p:cTn>
                              </p:par>
                            </p:childTnLst>
                          </p:cTn>
                        </p:par>
                        <p:par>
                          <p:cTn id="11" fill="hold" nodeType="afterGroup">
                            <p:stCondLst>
                              <p:cond delay="2100"/>
                            </p:stCondLst>
                            <p:childTnLst>
                              <p:par>
                                <p:cTn id="12" presetID="10" presetClass="entr" presetSubtype="0" fill="hold" grpId="0" nodeType="afterEffect">
                                  <p:stCondLst>
                                    <p:cond delay="0"/>
                                  </p:stCondLst>
                                  <p:childTnLst>
                                    <p:set>
                                      <p:cBhvr>
                                        <p:cTn id="13" dur="1" fill="hold">
                                          <p:stCondLst>
                                            <p:cond delay="0"/>
                                          </p:stCondLst>
                                        </p:cTn>
                                        <p:tgtEl>
                                          <p:spTgt spid="59395">
                                            <p:txEl>
                                              <p:pRg st="0" end="0"/>
                                            </p:txEl>
                                          </p:spTgt>
                                        </p:tgtEl>
                                        <p:attrNameLst>
                                          <p:attrName>style.visibility</p:attrName>
                                        </p:attrNameLst>
                                      </p:cBhvr>
                                      <p:to>
                                        <p:strVal val="visible"/>
                                      </p:to>
                                    </p:set>
                                    <p:animEffect transition="in" filter="fade">
                                      <p:cBhvr>
                                        <p:cTn id="14" dur="500"/>
                                        <p:tgtEl>
                                          <p:spTgt spid="59395">
                                            <p:txEl>
                                              <p:pRg st="0" end="0"/>
                                            </p:txEl>
                                          </p:spTgt>
                                        </p:tgtEl>
                                      </p:cBhvr>
                                    </p:animEffect>
                                  </p:childTnLst>
                                </p:cTn>
                              </p:par>
                            </p:childTnLst>
                          </p:cTn>
                        </p:par>
                        <p:par>
                          <p:cTn id="15" fill="hold" nodeType="afterGroup">
                            <p:stCondLst>
                              <p:cond delay="2600"/>
                            </p:stCondLst>
                            <p:childTnLst>
                              <p:par>
                                <p:cTn id="16" presetID="10" presetClass="entr" presetSubtype="0" fill="hold" grpId="0" nodeType="afterEffect">
                                  <p:stCondLst>
                                    <p:cond delay="0"/>
                                  </p:stCondLst>
                                  <p:childTnLst>
                                    <p:set>
                                      <p:cBhvr>
                                        <p:cTn id="17" dur="1" fill="hold">
                                          <p:stCondLst>
                                            <p:cond delay="0"/>
                                          </p:stCondLst>
                                        </p:cTn>
                                        <p:tgtEl>
                                          <p:spTgt spid="59395">
                                            <p:txEl>
                                              <p:pRg st="1" end="1"/>
                                            </p:txEl>
                                          </p:spTgt>
                                        </p:tgtEl>
                                        <p:attrNameLst>
                                          <p:attrName>style.visibility</p:attrName>
                                        </p:attrNameLst>
                                      </p:cBhvr>
                                      <p:to>
                                        <p:strVal val="visible"/>
                                      </p:to>
                                    </p:set>
                                    <p:animEffect transition="in" filter="fade">
                                      <p:cBhvr>
                                        <p:cTn id="18" dur="500"/>
                                        <p:tgtEl>
                                          <p:spTgt spid="59395">
                                            <p:txEl>
                                              <p:pRg st="1" end="1"/>
                                            </p:txEl>
                                          </p:spTgt>
                                        </p:tgtEl>
                                      </p:cBhvr>
                                    </p:animEffect>
                                  </p:childTnLst>
                                </p:cTn>
                              </p:par>
                            </p:childTnLst>
                          </p:cTn>
                        </p:par>
                        <p:par>
                          <p:cTn id="19" fill="hold" nodeType="afterGroup">
                            <p:stCondLst>
                              <p:cond delay="3100"/>
                            </p:stCondLst>
                            <p:childTnLst>
                              <p:par>
                                <p:cTn id="20" presetID="10" presetClass="entr" presetSubtype="0" fill="hold" grpId="0" nodeType="afterEffect">
                                  <p:stCondLst>
                                    <p:cond delay="0"/>
                                  </p:stCondLst>
                                  <p:childTnLst>
                                    <p:set>
                                      <p:cBhvr>
                                        <p:cTn id="21" dur="1" fill="hold">
                                          <p:stCondLst>
                                            <p:cond delay="0"/>
                                          </p:stCondLst>
                                        </p:cTn>
                                        <p:tgtEl>
                                          <p:spTgt spid="59395">
                                            <p:txEl>
                                              <p:pRg st="2" end="2"/>
                                            </p:txEl>
                                          </p:spTgt>
                                        </p:tgtEl>
                                        <p:attrNameLst>
                                          <p:attrName>style.visibility</p:attrName>
                                        </p:attrNameLst>
                                      </p:cBhvr>
                                      <p:to>
                                        <p:strVal val="visible"/>
                                      </p:to>
                                    </p:set>
                                    <p:animEffect transition="in" filter="fade">
                                      <p:cBhvr>
                                        <p:cTn id="22" dur="500"/>
                                        <p:tgtEl>
                                          <p:spTgt spid="59395">
                                            <p:txEl>
                                              <p:pRg st="2" end="2"/>
                                            </p:txEl>
                                          </p:spTgt>
                                        </p:tgtEl>
                                      </p:cBhvr>
                                    </p:animEffect>
                                  </p:childTnLst>
                                </p:cTn>
                              </p:par>
                            </p:childTnLst>
                          </p:cTn>
                        </p:par>
                        <p:par>
                          <p:cTn id="23" fill="hold" nodeType="afterGroup">
                            <p:stCondLst>
                              <p:cond delay="3600"/>
                            </p:stCondLst>
                            <p:childTnLst>
                              <p:par>
                                <p:cTn id="24" presetID="10" presetClass="entr" presetSubtype="0" fill="hold" grpId="0" nodeType="afterEffect">
                                  <p:stCondLst>
                                    <p:cond delay="0"/>
                                  </p:stCondLst>
                                  <p:childTnLst>
                                    <p:set>
                                      <p:cBhvr>
                                        <p:cTn id="25" dur="1" fill="hold">
                                          <p:stCondLst>
                                            <p:cond delay="0"/>
                                          </p:stCondLst>
                                        </p:cTn>
                                        <p:tgtEl>
                                          <p:spTgt spid="59395">
                                            <p:txEl>
                                              <p:pRg st="3" end="3"/>
                                            </p:txEl>
                                          </p:spTgt>
                                        </p:tgtEl>
                                        <p:attrNameLst>
                                          <p:attrName>style.visibility</p:attrName>
                                        </p:attrNameLst>
                                      </p:cBhvr>
                                      <p:to>
                                        <p:strVal val="visible"/>
                                      </p:to>
                                    </p:set>
                                    <p:animEffect transition="in" filter="fade">
                                      <p:cBhvr>
                                        <p:cTn id="26" dur="500"/>
                                        <p:tgtEl>
                                          <p:spTgt spid="59395">
                                            <p:txEl>
                                              <p:pRg st="3" end="3"/>
                                            </p:txEl>
                                          </p:spTgt>
                                        </p:tgtEl>
                                      </p:cBhvr>
                                    </p:animEffect>
                                  </p:childTnLst>
                                </p:cTn>
                              </p:par>
                            </p:childTnLst>
                          </p:cTn>
                        </p:par>
                        <p:par>
                          <p:cTn id="27" fill="hold" nodeType="afterGroup">
                            <p:stCondLst>
                              <p:cond delay="4100"/>
                            </p:stCondLst>
                            <p:childTnLst>
                              <p:par>
                                <p:cTn id="28" presetID="10" presetClass="entr" presetSubtype="0" fill="hold" grpId="0" nodeType="afterEffect">
                                  <p:stCondLst>
                                    <p:cond delay="0"/>
                                  </p:stCondLst>
                                  <p:childTnLst>
                                    <p:set>
                                      <p:cBhvr>
                                        <p:cTn id="29" dur="1" fill="hold">
                                          <p:stCondLst>
                                            <p:cond delay="0"/>
                                          </p:stCondLst>
                                        </p:cTn>
                                        <p:tgtEl>
                                          <p:spTgt spid="59395">
                                            <p:txEl>
                                              <p:pRg st="4" end="4"/>
                                            </p:txEl>
                                          </p:spTgt>
                                        </p:tgtEl>
                                        <p:attrNameLst>
                                          <p:attrName>style.visibility</p:attrName>
                                        </p:attrNameLst>
                                      </p:cBhvr>
                                      <p:to>
                                        <p:strVal val="visible"/>
                                      </p:to>
                                    </p:set>
                                    <p:animEffect transition="in" filter="fade">
                                      <p:cBhvr>
                                        <p:cTn id="30" dur="500"/>
                                        <p:tgtEl>
                                          <p:spTgt spid="59395">
                                            <p:txEl>
                                              <p:pRg st="4" end="4"/>
                                            </p:txEl>
                                          </p:spTgt>
                                        </p:tgtEl>
                                      </p:cBhvr>
                                    </p:animEffect>
                                  </p:childTnLst>
                                </p:cTn>
                              </p:par>
                            </p:childTnLst>
                          </p:cTn>
                        </p:par>
                        <p:par>
                          <p:cTn id="31" fill="hold" nodeType="afterGroup">
                            <p:stCondLst>
                              <p:cond delay="4600"/>
                            </p:stCondLst>
                            <p:childTnLst>
                              <p:par>
                                <p:cTn id="32" presetID="10" presetClass="entr" presetSubtype="0" fill="hold" grpId="0" nodeType="afterEffect">
                                  <p:stCondLst>
                                    <p:cond delay="0"/>
                                  </p:stCondLst>
                                  <p:childTnLst>
                                    <p:set>
                                      <p:cBhvr>
                                        <p:cTn id="33" dur="1" fill="hold">
                                          <p:stCondLst>
                                            <p:cond delay="0"/>
                                          </p:stCondLst>
                                        </p:cTn>
                                        <p:tgtEl>
                                          <p:spTgt spid="59395">
                                            <p:txEl>
                                              <p:pRg st="5" end="5"/>
                                            </p:txEl>
                                          </p:spTgt>
                                        </p:tgtEl>
                                        <p:attrNameLst>
                                          <p:attrName>style.visibility</p:attrName>
                                        </p:attrNameLst>
                                      </p:cBhvr>
                                      <p:to>
                                        <p:strVal val="visible"/>
                                      </p:to>
                                    </p:set>
                                    <p:animEffect transition="in" filter="fade">
                                      <p:cBhvr>
                                        <p:cTn id="34" dur="500"/>
                                        <p:tgtEl>
                                          <p:spTgt spid="59395">
                                            <p:txEl>
                                              <p:pRg st="5" end="5"/>
                                            </p:txEl>
                                          </p:spTgt>
                                        </p:tgtEl>
                                      </p:cBhvr>
                                    </p:animEffect>
                                  </p:childTnLst>
                                </p:cTn>
                              </p:par>
                            </p:childTnLst>
                          </p:cTn>
                        </p:par>
                        <p:par>
                          <p:cTn id="35" fill="hold" nodeType="afterGroup">
                            <p:stCondLst>
                              <p:cond delay="5100"/>
                            </p:stCondLst>
                            <p:childTnLst>
                              <p:par>
                                <p:cTn id="36" presetID="10" presetClass="entr" presetSubtype="0" fill="hold" grpId="0" nodeType="afterEffect">
                                  <p:stCondLst>
                                    <p:cond delay="0"/>
                                  </p:stCondLst>
                                  <p:childTnLst>
                                    <p:set>
                                      <p:cBhvr>
                                        <p:cTn id="37" dur="1" fill="hold">
                                          <p:stCondLst>
                                            <p:cond delay="0"/>
                                          </p:stCondLst>
                                        </p:cTn>
                                        <p:tgtEl>
                                          <p:spTgt spid="59395">
                                            <p:txEl>
                                              <p:pRg st="6" end="6"/>
                                            </p:txEl>
                                          </p:spTgt>
                                        </p:tgtEl>
                                        <p:attrNameLst>
                                          <p:attrName>style.visibility</p:attrName>
                                        </p:attrNameLst>
                                      </p:cBhvr>
                                      <p:to>
                                        <p:strVal val="visible"/>
                                      </p:to>
                                    </p:set>
                                    <p:animEffect transition="in" filter="fade">
                                      <p:cBhvr>
                                        <p:cTn id="38" dur="500"/>
                                        <p:tgtEl>
                                          <p:spTgt spid="59395">
                                            <p:txEl>
                                              <p:pRg st="6" end="6"/>
                                            </p:txEl>
                                          </p:spTgt>
                                        </p:tgtEl>
                                      </p:cBhvr>
                                    </p:animEffect>
                                  </p:childTnLst>
                                </p:cTn>
                              </p:par>
                            </p:childTnLst>
                          </p:cTn>
                        </p:par>
                        <p:par>
                          <p:cTn id="39" fill="hold" nodeType="afterGroup">
                            <p:stCondLst>
                              <p:cond delay="5600"/>
                            </p:stCondLst>
                            <p:childTnLst>
                              <p:par>
                                <p:cTn id="40" presetID="10" presetClass="entr" presetSubtype="0" fill="hold" grpId="0" nodeType="afterEffect">
                                  <p:stCondLst>
                                    <p:cond delay="0"/>
                                  </p:stCondLst>
                                  <p:childTnLst>
                                    <p:set>
                                      <p:cBhvr>
                                        <p:cTn id="41" dur="1" fill="hold">
                                          <p:stCondLst>
                                            <p:cond delay="0"/>
                                          </p:stCondLst>
                                        </p:cTn>
                                        <p:tgtEl>
                                          <p:spTgt spid="59395">
                                            <p:txEl>
                                              <p:pRg st="7" end="7"/>
                                            </p:txEl>
                                          </p:spTgt>
                                        </p:tgtEl>
                                        <p:attrNameLst>
                                          <p:attrName>style.visibility</p:attrName>
                                        </p:attrNameLst>
                                      </p:cBhvr>
                                      <p:to>
                                        <p:strVal val="visible"/>
                                      </p:to>
                                    </p:set>
                                    <p:animEffect transition="in" filter="fade">
                                      <p:cBhvr>
                                        <p:cTn id="42" dur="500"/>
                                        <p:tgtEl>
                                          <p:spTgt spid="59395">
                                            <p:txEl>
                                              <p:pRg st="7" end="7"/>
                                            </p:txEl>
                                          </p:spTgt>
                                        </p:tgtEl>
                                      </p:cBhvr>
                                    </p:animEffect>
                                  </p:childTnLst>
                                </p:cTn>
                              </p:par>
                            </p:childTnLst>
                          </p:cTn>
                        </p:par>
                        <p:par>
                          <p:cTn id="43" fill="hold" nodeType="afterGroup">
                            <p:stCondLst>
                              <p:cond delay="6100"/>
                            </p:stCondLst>
                            <p:childTnLst>
                              <p:par>
                                <p:cTn id="44" presetID="10" presetClass="entr" presetSubtype="0" fill="hold" grpId="0" nodeType="afterEffect">
                                  <p:stCondLst>
                                    <p:cond delay="0"/>
                                  </p:stCondLst>
                                  <p:childTnLst>
                                    <p:set>
                                      <p:cBhvr>
                                        <p:cTn id="45" dur="1" fill="hold">
                                          <p:stCondLst>
                                            <p:cond delay="0"/>
                                          </p:stCondLst>
                                        </p:cTn>
                                        <p:tgtEl>
                                          <p:spTgt spid="59396">
                                            <p:txEl>
                                              <p:pRg st="0" end="0"/>
                                            </p:txEl>
                                          </p:spTgt>
                                        </p:tgtEl>
                                        <p:attrNameLst>
                                          <p:attrName>style.visibility</p:attrName>
                                        </p:attrNameLst>
                                      </p:cBhvr>
                                      <p:to>
                                        <p:strVal val="visible"/>
                                      </p:to>
                                    </p:set>
                                    <p:animEffect transition="in" filter="fade">
                                      <p:cBhvr>
                                        <p:cTn id="46" dur="500"/>
                                        <p:tgtEl>
                                          <p:spTgt spid="59396">
                                            <p:txEl>
                                              <p:pRg st="0" end="0"/>
                                            </p:txEl>
                                          </p:spTgt>
                                        </p:tgtEl>
                                      </p:cBhvr>
                                    </p:animEffect>
                                  </p:childTnLst>
                                </p:cTn>
                              </p:par>
                            </p:childTnLst>
                          </p:cTn>
                        </p:par>
                        <p:par>
                          <p:cTn id="47" fill="hold" nodeType="afterGroup">
                            <p:stCondLst>
                              <p:cond delay="6600"/>
                            </p:stCondLst>
                            <p:childTnLst>
                              <p:par>
                                <p:cTn id="48" presetID="10" presetClass="entr" presetSubtype="0" fill="hold" grpId="0" nodeType="afterEffect">
                                  <p:stCondLst>
                                    <p:cond delay="0"/>
                                  </p:stCondLst>
                                  <p:childTnLst>
                                    <p:set>
                                      <p:cBhvr>
                                        <p:cTn id="49" dur="1" fill="hold">
                                          <p:stCondLst>
                                            <p:cond delay="0"/>
                                          </p:stCondLst>
                                        </p:cTn>
                                        <p:tgtEl>
                                          <p:spTgt spid="59396">
                                            <p:txEl>
                                              <p:pRg st="1" end="1"/>
                                            </p:txEl>
                                          </p:spTgt>
                                        </p:tgtEl>
                                        <p:attrNameLst>
                                          <p:attrName>style.visibility</p:attrName>
                                        </p:attrNameLst>
                                      </p:cBhvr>
                                      <p:to>
                                        <p:strVal val="visible"/>
                                      </p:to>
                                    </p:set>
                                    <p:animEffect transition="in" filter="fade">
                                      <p:cBhvr>
                                        <p:cTn id="50" dur="500"/>
                                        <p:tgtEl>
                                          <p:spTgt spid="59396">
                                            <p:txEl>
                                              <p:pRg st="1" end="1"/>
                                            </p:txEl>
                                          </p:spTgt>
                                        </p:tgtEl>
                                      </p:cBhvr>
                                    </p:animEffect>
                                  </p:childTnLst>
                                </p:cTn>
                              </p:par>
                            </p:childTnLst>
                          </p:cTn>
                        </p:par>
                        <p:par>
                          <p:cTn id="51" fill="hold" nodeType="afterGroup">
                            <p:stCondLst>
                              <p:cond delay="7100"/>
                            </p:stCondLst>
                            <p:childTnLst>
                              <p:par>
                                <p:cTn id="52" presetID="10" presetClass="entr" presetSubtype="0" fill="hold" grpId="0" nodeType="afterEffect">
                                  <p:stCondLst>
                                    <p:cond delay="0"/>
                                  </p:stCondLst>
                                  <p:childTnLst>
                                    <p:set>
                                      <p:cBhvr>
                                        <p:cTn id="53" dur="1" fill="hold">
                                          <p:stCondLst>
                                            <p:cond delay="0"/>
                                          </p:stCondLst>
                                        </p:cTn>
                                        <p:tgtEl>
                                          <p:spTgt spid="59396">
                                            <p:txEl>
                                              <p:pRg st="2" end="2"/>
                                            </p:txEl>
                                          </p:spTgt>
                                        </p:tgtEl>
                                        <p:attrNameLst>
                                          <p:attrName>style.visibility</p:attrName>
                                        </p:attrNameLst>
                                      </p:cBhvr>
                                      <p:to>
                                        <p:strVal val="visible"/>
                                      </p:to>
                                    </p:set>
                                    <p:animEffect transition="in" filter="fade">
                                      <p:cBhvr>
                                        <p:cTn id="54" dur="500"/>
                                        <p:tgtEl>
                                          <p:spTgt spid="59396">
                                            <p:txEl>
                                              <p:pRg st="2" end="2"/>
                                            </p:txEl>
                                          </p:spTgt>
                                        </p:tgtEl>
                                      </p:cBhvr>
                                    </p:animEffect>
                                  </p:childTnLst>
                                </p:cTn>
                              </p:par>
                            </p:childTnLst>
                          </p:cTn>
                        </p:par>
                        <p:par>
                          <p:cTn id="55" fill="hold" nodeType="afterGroup">
                            <p:stCondLst>
                              <p:cond delay="7600"/>
                            </p:stCondLst>
                            <p:childTnLst>
                              <p:par>
                                <p:cTn id="56" presetID="10" presetClass="entr" presetSubtype="0" fill="hold" grpId="0" nodeType="afterEffect">
                                  <p:stCondLst>
                                    <p:cond delay="0"/>
                                  </p:stCondLst>
                                  <p:childTnLst>
                                    <p:set>
                                      <p:cBhvr>
                                        <p:cTn id="57" dur="1" fill="hold">
                                          <p:stCondLst>
                                            <p:cond delay="0"/>
                                          </p:stCondLst>
                                        </p:cTn>
                                        <p:tgtEl>
                                          <p:spTgt spid="59396">
                                            <p:txEl>
                                              <p:pRg st="3" end="3"/>
                                            </p:txEl>
                                          </p:spTgt>
                                        </p:tgtEl>
                                        <p:attrNameLst>
                                          <p:attrName>style.visibility</p:attrName>
                                        </p:attrNameLst>
                                      </p:cBhvr>
                                      <p:to>
                                        <p:strVal val="visible"/>
                                      </p:to>
                                    </p:set>
                                    <p:animEffect transition="in" filter="fade">
                                      <p:cBhvr>
                                        <p:cTn id="58" dur="500"/>
                                        <p:tgtEl>
                                          <p:spTgt spid="59396">
                                            <p:txEl>
                                              <p:pRg st="3" end="3"/>
                                            </p:txEl>
                                          </p:spTgt>
                                        </p:tgtEl>
                                      </p:cBhvr>
                                    </p:animEffect>
                                  </p:childTnLst>
                                </p:cTn>
                              </p:par>
                            </p:childTnLst>
                          </p:cTn>
                        </p:par>
                        <p:par>
                          <p:cTn id="59" fill="hold" nodeType="afterGroup">
                            <p:stCondLst>
                              <p:cond delay="8100"/>
                            </p:stCondLst>
                            <p:childTnLst>
                              <p:par>
                                <p:cTn id="60" presetID="10" presetClass="entr" presetSubtype="0" fill="hold" grpId="0" nodeType="afterEffect">
                                  <p:stCondLst>
                                    <p:cond delay="0"/>
                                  </p:stCondLst>
                                  <p:childTnLst>
                                    <p:set>
                                      <p:cBhvr>
                                        <p:cTn id="61" dur="1" fill="hold">
                                          <p:stCondLst>
                                            <p:cond delay="0"/>
                                          </p:stCondLst>
                                        </p:cTn>
                                        <p:tgtEl>
                                          <p:spTgt spid="59396">
                                            <p:txEl>
                                              <p:pRg st="4" end="4"/>
                                            </p:txEl>
                                          </p:spTgt>
                                        </p:tgtEl>
                                        <p:attrNameLst>
                                          <p:attrName>style.visibility</p:attrName>
                                        </p:attrNameLst>
                                      </p:cBhvr>
                                      <p:to>
                                        <p:strVal val="visible"/>
                                      </p:to>
                                    </p:set>
                                    <p:animEffect transition="in" filter="fade">
                                      <p:cBhvr>
                                        <p:cTn id="62" dur="500"/>
                                        <p:tgtEl>
                                          <p:spTgt spid="59396">
                                            <p:txEl>
                                              <p:pRg st="4" end="4"/>
                                            </p:txEl>
                                          </p:spTgt>
                                        </p:tgtEl>
                                      </p:cBhvr>
                                    </p:animEffect>
                                  </p:childTnLst>
                                </p:cTn>
                              </p:par>
                            </p:childTnLst>
                          </p:cTn>
                        </p:par>
                        <p:par>
                          <p:cTn id="63" fill="hold" nodeType="afterGroup">
                            <p:stCondLst>
                              <p:cond delay="8600"/>
                            </p:stCondLst>
                            <p:childTnLst>
                              <p:par>
                                <p:cTn id="64" presetID="10" presetClass="entr" presetSubtype="0" fill="hold" grpId="0" nodeType="afterEffect">
                                  <p:stCondLst>
                                    <p:cond delay="0"/>
                                  </p:stCondLst>
                                  <p:childTnLst>
                                    <p:set>
                                      <p:cBhvr>
                                        <p:cTn id="65" dur="1" fill="hold">
                                          <p:stCondLst>
                                            <p:cond delay="0"/>
                                          </p:stCondLst>
                                        </p:cTn>
                                        <p:tgtEl>
                                          <p:spTgt spid="59396">
                                            <p:txEl>
                                              <p:pRg st="5" end="5"/>
                                            </p:txEl>
                                          </p:spTgt>
                                        </p:tgtEl>
                                        <p:attrNameLst>
                                          <p:attrName>style.visibility</p:attrName>
                                        </p:attrNameLst>
                                      </p:cBhvr>
                                      <p:to>
                                        <p:strVal val="visible"/>
                                      </p:to>
                                    </p:set>
                                    <p:animEffect transition="in" filter="fade">
                                      <p:cBhvr>
                                        <p:cTn id="66" dur="500"/>
                                        <p:tgtEl>
                                          <p:spTgt spid="59396">
                                            <p:txEl>
                                              <p:pRg st="5" end="5"/>
                                            </p:txEl>
                                          </p:spTgt>
                                        </p:tgtEl>
                                      </p:cBhvr>
                                    </p:animEffect>
                                  </p:childTnLst>
                                </p:cTn>
                              </p:par>
                            </p:childTnLst>
                          </p:cTn>
                        </p:par>
                        <p:par>
                          <p:cTn id="67" fill="hold" nodeType="afterGroup">
                            <p:stCondLst>
                              <p:cond delay="9100"/>
                            </p:stCondLst>
                            <p:childTnLst>
                              <p:par>
                                <p:cTn id="68" presetID="10" presetClass="entr" presetSubtype="0" fill="hold" grpId="0" nodeType="afterEffect">
                                  <p:stCondLst>
                                    <p:cond delay="0"/>
                                  </p:stCondLst>
                                  <p:childTnLst>
                                    <p:set>
                                      <p:cBhvr>
                                        <p:cTn id="69" dur="1" fill="hold">
                                          <p:stCondLst>
                                            <p:cond delay="0"/>
                                          </p:stCondLst>
                                        </p:cTn>
                                        <p:tgtEl>
                                          <p:spTgt spid="59396">
                                            <p:txEl>
                                              <p:pRg st="6" end="6"/>
                                            </p:txEl>
                                          </p:spTgt>
                                        </p:tgtEl>
                                        <p:attrNameLst>
                                          <p:attrName>style.visibility</p:attrName>
                                        </p:attrNameLst>
                                      </p:cBhvr>
                                      <p:to>
                                        <p:strVal val="visible"/>
                                      </p:to>
                                    </p:set>
                                    <p:animEffect transition="in" filter="fade">
                                      <p:cBhvr>
                                        <p:cTn id="70" dur="500"/>
                                        <p:tgtEl>
                                          <p:spTgt spid="59396">
                                            <p:txEl>
                                              <p:pRg st="6" end="6"/>
                                            </p:txEl>
                                          </p:spTgt>
                                        </p:tgtEl>
                                      </p:cBhvr>
                                    </p:animEffect>
                                  </p:childTnLst>
                                </p:cTn>
                              </p:par>
                            </p:childTnLst>
                          </p:cTn>
                        </p:par>
                        <p:par>
                          <p:cTn id="71" fill="hold" nodeType="afterGroup">
                            <p:stCondLst>
                              <p:cond delay="9600"/>
                            </p:stCondLst>
                            <p:childTnLst>
                              <p:par>
                                <p:cTn id="72" presetID="10" presetClass="entr" presetSubtype="0" fill="hold" grpId="0" nodeType="afterEffect">
                                  <p:stCondLst>
                                    <p:cond delay="0"/>
                                  </p:stCondLst>
                                  <p:childTnLst>
                                    <p:set>
                                      <p:cBhvr>
                                        <p:cTn id="73" dur="1" fill="hold">
                                          <p:stCondLst>
                                            <p:cond delay="0"/>
                                          </p:stCondLst>
                                        </p:cTn>
                                        <p:tgtEl>
                                          <p:spTgt spid="59396">
                                            <p:txEl>
                                              <p:pRg st="7" end="7"/>
                                            </p:txEl>
                                          </p:spTgt>
                                        </p:tgtEl>
                                        <p:attrNameLst>
                                          <p:attrName>style.visibility</p:attrName>
                                        </p:attrNameLst>
                                      </p:cBhvr>
                                      <p:to>
                                        <p:strVal val="visible"/>
                                      </p:to>
                                    </p:set>
                                    <p:animEffect transition="in" filter="fade">
                                      <p:cBhvr>
                                        <p:cTn id="74" dur="500"/>
                                        <p:tgtEl>
                                          <p:spTgt spid="59396">
                                            <p:txEl>
                                              <p:pRg st="7" end="7"/>
                                            </p:txEl>
                                          </p:spTgt>
                                        </p:tgtEl>
                                      </p:cBhvr>
                                    </p:animEffect>
                                  </p:childTnLst>
                                </p:cTn>
                              </p:par>
                            </p:childTnLst>
                          </p:cTn>
                        </p:par>
                        <p:par>
                          <p:cTn id="75" fill="hold" nodeType="afterGroup">
                            <p:stCondLst>
                              <p:cond delay="10100"/>
                            </p:stCondLst>
                            <p:childTnLst>
                              <p:par>
                                <p:cTn id="76" presetID="10" presetClass="entr" presetSubtype="0" fill="hold" grpId="0" nodeType="afterEffect">
                                  <p:stCondLst>
                                    <p:cond delay="0"/>
                                  </p:stCondLst>
                                  <p:childTnLst>
                                    <p:set>
                                      <p:cBhvr>
                                        <p:cTn id="77" dur="1" fill="hold">
                                          <p:stCondLst>
                                            <p:cond delay="0"/>
                                          </p:stCondLst>
                                        </p:cTn>
                                        <p:tgtEl>
                                          <p:spTgt spid="59396">
                                            <p:txEl>
                                              <p:pRg st="8" end="8"/>
                                            </p:txEl>
                                          </p:spTgt>
                                        </p:tgtEl>
                                        <p:attrNameLst>
                                          <p:attrName>style.visibility</p:attrName>
                                        </p:attrNameLst>
                                      </p:cBhvr>
                                      <p:to>
                                        <p:strVal val="visible"/>
                                      </p:to>
                                    </p:set>
                                    <p:animEffect transition="in" filter="fade">
                                      <p:cBhvr>
                                        <p:cTn id="78" dur="500"/>
                                        <p:tgtEl>
                                          <p:spTgt spid="5939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p:bldP spid="5939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4294967295"/>
          </p:nvPr>
        </p:nvSpPr>
        <p:spPr>
          <a:xfrm>
            <a:off x="304800" y="609600"/>
            <a:ext cx="8382000" cy="5943600"/>
          </a:xfrm>
        </p:spPr>
        <p:txBody>
          <a:bodyPr>
            <a:normAutofit/>
          </a:bodyPr>
          <a:lstStyle/>
          <a:p>
            <a:pPr marL="273050" indent="-273050" eaLnBrk="1" hangingPunct="1"/>
            <a:r>
              <a:rPr lang="en-US" sz="2400" dirty="0" smtClean="0">
                <a:effectLst>
                  <a:outerShdw blurRad="38100" dist="38100" dir="2700000" algn="tl">
                    <a:srgbClr val="C0C0C0"/>
                  </a:outerShdw>
                </a:effectLst>
                <a:latin typeface="Calibri" pitchFamily="34" charset="0"/>
              </a:rPr>
              <a:t>ИНСЕКТИЦИДИ</a:t>
            </a:r>
          </a:p>
          <a:p>
            <a:pPr marL="273050" indent="-273050" eaLnBrk="1" hangingPunct="1"/>
            <a:r>
              <a:rPr lang="en-US" sz="2400" dirty="0" smtClean="0">
                <a:effectLst>
                  <a:outerShdw blurRad="38100" dist="38100" dir="2700000" algn="tl">
                    <a:srgbClr val="C0C0C0"/>
                  </a:outerShdw>
                </a:effectLst>
                <a:latin typeface="Calibri" pitchFamily="34" charset="0"/>
              </a:rPr>
              <a:t>ХЕРБИЦИДИ</a:t>
            </a:r>
          </a:p>
          <a:p>
            <a:pPr marL="273050" indent="-273050" eaLnBrk="1" hangingPunct="1"/>
            <a:r>
              <a:rPr lang="en-US" sz="2400" dirty="0" smtClean="0">
                <a:effectLst>
                  <a:outerShdw blurRad="38100" dist="38100" dir="2700000" algn="tl">
                    <a:srgbClr val="C0C0C0"/>
                  </a:outerShdw>
                </a:effectLst>
                <a:latin typeface="Calibri" pitchFamily="34" charset="0"/>
              </a:rPr>
              <a:t>РОДЕНТИЦИДИ</a:t>
            </a:r>
          </a:p>
          <a:p>
            <a:pPr marL="273050" indent="-273050" eaLnBrk="1" hangingPunct="1"/>
            <a:r>
              <a:rPr lang="en-US" sz="2400" dirty="0" smtClean="0">
                <a:effectLst>
                  <a:outerShdw blurRad="38100" dist="38100" dir="2700000" algn="tl">
                    <a:srgbClr val="C0C0C0"/>
                  </a:outerShdw>
                </a:effectLst>
                <a:latin typeface="Calibri" pitchFamily="34" charset="0"/>
              </a:rPr>
              <a:t>ФУНГИЦИДИ</a:t>
            </a:r>
          </a:p>
          <a:p>
            <a:pPr marL="273050" indent="-273050" eaLnBrk="1" hangingPunct="1"/>
            <a:r>
              <a:rPr lang="en-US" sz="2400" dirty="0" smtClean="0">
                <a:effectLst>
                  <a:outerShdw blurRad="38100" dist="38100" dir="2700000" algn="tl">
                    <a:srgbClr val="C0C0C0"/>
                  </a:outerShdw>
                </a:effectLst>
                <a:latin typeface="Calibri" pitchFamily="34" charset="0"/>
              </a:rPr>
              <a:t>АКАРИЦИДИ (</a:t>
            </a:r>
            <a:r>
              <a:rPr lang="en-US" sz="2400" dirty="0" err="1" smtClean="0">
                <a:effectLst>
                  <a:outerShdw blurRad="38100" dist="38100" dir="2700000" algn="tl">
                    <a:srgbClr val="C0C0C0"/>
                  </a:outerShdw>
                </a:effectLst>
                <a:latin typeface="Calibri" pitchFamily="34" charset="0"/>
              </a:rPr>
              <a:t>сузбијање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гриња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НЕМАТОЦИДИ (</a:t>
            </a:r>
            <a:r>
              <a:rPr lang="en-US" sz="2400" dirty="0" err="1" smtClean="0">
                <a:effectLst>
                  <a:outerShdw blurRad="38100" dist="38100" dir="2700000" algn="tl">
                    <a:srgbClr val="C0C0C0"/>
                  </a:outerShdw>
                </a:effectLst>
                <a:latin typeface="Calibri" pitchFamily="34" charset="0"/>
              </a:rPr>
              <a:t>сузбијање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ваљкастих</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црва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МОЛУСЦИДИ (</a:t>
            </a:r>
            <a:r>
              <a:rPr lang="en-US" sz="2400" dirty="0" err="1" smtClean="0">
                <a:effectLst>
                  <a:outerShdw blurRad="38100" dist="38100" dir="2700000" algn="tl">
                    <a:srgbClr val="C0C0C0"/>
                  </a:outerShdw>
                </a:effectLst>
                <a:latin typeface="Calibri" pitchFamily="34" charset="0"/>
              </a:rPr>
              <a:t>сузбијање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мекушаца</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пужева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АЛГИЦИДИ</a:t>
            </a:r>
          </a:p>
          <a:p>
            <a:pPr marL="273050" indent="-273050" eaLnBrk="1" hangingPunct="1"/>
            <a:r>
              <a:rPr lang="en-US" sz="2400" dirty="0" smtClean="0">
                <a:effectLst>
                  <a:outerShdw blurRad="38100" dist="38100" dir="2700000" algn="tl">
                    <a:srgbClr val="C0C0C0"/>
                  </a:outerShdw>
                </a:effectLst>
                <a:latin typeface="Calibri" pitchFamily="34" charset="0"/>
              </a:rPr>
              <a:t>АНТИХЕЛМИНТИЦИ (</a:t>
            </a:r>
            <a:r>
              <a:rPr lang="en-US" sz="2400" dirty="0" err="1" smtClean="0">
                <a:effectLst>
                  <a:outerShdw blurRad="38100" dist="38100" dir="2700000" algn="tl">
                    <a:srgbClr val="C0C0C0"/>
                  </a:outerShdw>
                </a:effectLst>
                <a:latin typeface="Calibri" pitchFamily="34" charset="0"/>
              </a:rPr>
              <a:t>сузбијање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глиста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АРБОРИЦИДИ (</a:t>
            </a:r>
            <a:r>
              <a:rPr lang="en-US" sz="2400" dirty="0" err="1" smtClean="0">
                <a:effectLst>
                  <a:outerShdw blurRad="38100" dist="38100" dir="2700000" algn="tl">
                    <a:srgbClr val="C0C0C0"/>
                  </a:outerShdw>
                </a:effectLst>
                <a:latin typeface="Calibri" pitchFamily="34" charset="0"/>
              </a:rPr>
              <a:t>уништавање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дрв</a:t>
            </a:r>
            <a:r>
              <a:rPr lang="sl-SI" sz="2400" dirty="0" smtClean="0">
                <a:effectLst>
                  <a:outerShdw blurRad="38100" dist="38100" dir="2700000" algn="tl">
                    <a:srgbClr val="C0C0C0"/>
                  </a:outerShdw>
                </a:effectLst>
                <a:latin typeface="Calibri" pitchFamily="34" charset="0"/>
              </a:rPr>
              <a:t>е</a:t>
            </a:r>
            <a:r>
              <a:rPr lang="en-US" sz="2400" dirty="0" err="1" smtClean="0">
                <a:effectLst>
                  <a:outerShdw blurRad="38100" dist="38100" dir="2700000" algn="tl">
                    <a:srgbClr val="C0C0C0"/>
                  </a:outerShdw>
                </a:effectLst>
                <a:latin typeface="Calibri" pitchFamily="34" charset="0"/>
              </a:rPr>
              <a:t>настих</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корова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ДЕФОЛИЈАНТИ (</a:t>
            </a:r>
            <a:r>
              <a:rPr lang="en-US" sz="2400" dirty="0" err="1" smtClean="0">
                <a:effectLst>
                  <a:outerShdw blurRad="38100" dist="38100" dir="2700000" algn="tl">
                    <a:srgbClr val="C0C0C0"/>
                  </a:outerShdw>
                </a:effectLst>
                <a:latin typeface="Calibri" pitchFamily="34" charset="0"/>
              </a:rPr>
              <a:t>изазивање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превременог</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опадања</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лишћа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ДЕСИКАНТИ (</a:t>
            </a:r>
            <a:r>
              <a:rPr lang="en-US" sz="2400" dirty="0" err="1" smtClean="0">
                <a:effectLst>
                  <a:outerShdw blurRad="38100" dist="38100" dir="2700000" algn="tl">
                    <a:srgbClr val="C0C0C0"/>
                  </a:outerShdw>
                </a:effectLst>
                <a:latin typeface="Calibri" pitchFamily="34" charset="0"/>
              </a:rPr>
              <a:t>изазивање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увенућа</a:t>
            </a:r>
            <a:r>
              <a:rPr lang="en-US" sz="2400" dirty="0" smtClean="0">
                <a:effectLst>
                  <a:outerShdw blurRad="38100" dist="38100" dir="2700000" algn="tl">
                    <a:srgbClr val="C0C0C0"/>
                  </a:outerShdw>
                </a:effectLst>
                <a:latin typeface="Calibri" pitchFamily="34" charset="0"/>
              </a:rPr>
              <a:t> и </a:t>
            </a:r>
            <a:r>
              <a:rPr lang="en-US" sz="2400" dirty="0" err="1" smtClean="0">
                <a:effectLst>
                  <a:outerShdw blurRad="38100" dist="38100" dir="2700000" algn="tl">
                    <a:srgbClr val="C0C0C0"/>
                  </a:outerShdw>
                </a:effectLst>
                <a:latin typeface="Calibri" pitchFamily="34" charset="0"/>
              </a:rPr>
              <a:t>сушења</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биљака</a:t>
            </a:r>
            <a:r>
              <a:rPr lang="en-US" sz="2400" dirty="0" smtClean="0">
                <a:effectLst>
                  <a:outerShdw blurRad="38100" dist="38100" dir="2700000" algn="tl">
                    <a:srgbClr val="C0C0C0"/>
                  </a:outerShdw>
                </a:effectLst>
                <a:latin typeface="Calibri" pitchFamily="34" charset="0"/>
              </a:rPr>
              <a:t>)</a:t>
            </a:r>
          </a:p>
          <a:p>
            <a:pPr marL="273050" indent="-273050" eaLnBrk="1" hangingPunct="1"/>
            <a:r>
              <a:rPr lang="en-US" sz="2400" dirty="0" smtClean="0">
                <a:effectLst>
                  <a:outerShdw blurRad="38100" dist="38100" dir="2700000" algn="tl">
                    <a:srgbClr val="C0C0C0"/>
                  </a:outerShdw>
                </a:effectLst>
                <a:latin typeface="Calibri" pitchFamily="34" charset="0"/>
              </a:rPr>
              <a:t>РЕГУЛАТОРИ РАСТА БИЉАКА (</a:t>
            </a:r>
            <a:r>
              <a:rPr lang="en-US" sz="2400" dirty="0" err="1" smtClean="0">
                <a:effectLst>
                  <a:outerShdw blurRad="38100" dist="38100" dir="2700000" algn="tl">
                    <a:srgbClr val="C0C0C0"/>
                  </a:outerShdw>
                </a:effectLst>
                <a:latin typeface="Calibri" pitchFamily="34" charset="0"/>
              </a:rPr>
              <a:t>физиолошко</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регулисање</a:t>
            </a:r>
            <a:r>
              <a:rPr lang="en-US" sz="2400" dirty="0" smtClean="0">
                <a:effectLst>
                  <a:outerShdw blurRad="38100" dist="38100" dir="2700000" algn="tl">
                    <a:srgbClr val="C0C0C0"/>
                  </a:outerShdw>
                </a:effectLst>
                <a:latin typeface="Calibri" pitchFamily="34" charset="0"/>
              </a:rPr>
              <a:t> </a:t>
            </a:r>
            <a:r>
              <a:rPr lang="en-US" sz="2400" dirty="0" err="1" smtClean="0">
                <a:effectLst>
                  <a:outerShdw blurRad="38100" dist="38100" dir="2700000" algn="tl">
                    <a:srgbClr val="C0C0C0"/>
                  </a:outerShdw>
                </a:effectLst>
                <a:latin typeface="Calibri" pitchFamily="34" charset="0"/>
              </a:rPr>
              <a:t>раста</a:t>
            </a:r>
            <a:r>
              <a:rPr lang="en-US" sz="2400" dirty="0" smtClean="0">
                <a:effectLst>
                  <a:outerShdw blurRad="38100" dist="38100" dir="2700000" algn="tl">
                    <a:srgbClr val="C0C0C0"/>
                  </a:outerShdw>
                </a:effectLst>
                <a:latin typeface="Calibri" pitchFamily="34" charset="0"/>
              </a:rPr>
              <a:t>)</a:t>
            </a:r>
          </a:p>
        </p:txBody>
      </p:sp>
      <p:sp>
        <p:nvSpPr>
          <p:cNvPr id="2" name="TextBox 1"/>
          <p:cNvSpPr txBox="1"/>
          <p:nvPr/>
        </p:nvSpPr>
        <p:spPr>
          <a:xfrm>
            <a:off x="2771800" y="260648"/>
            <a:ext cx="3744416" cy="584775"/>
          </a:xfrm>
          <a:prstGeom prst="rect">
            <a:avLst/>
          </a:prstGeom>
          <a:noFill/>
        </p:spPr>
        <p:txBody>
          <a:bodyPr wrap="square" rtlCol="0">
            <a:spAutoFit/>
          </a:bodyPr>
          <a:lstStyle/>
          <a:p>
            <a:r>
              <a:rPr lang="en-US" dirty="0" smtClean="0"/>
              <a:t> </a:t>
            </a:r>
            <a:r>
              <a:rPr lang="sr-Cyrl-RS" sz="3200" b="1" dirty="0" smtClean="0"/>
              <a:t>ВРСТЕ ПЕСТИЦИДА</a:t>
            </a:r>
            <a:endParaRPr lang="sr-Latn-RS" sz="3200" b="1" dirty="0"/>
          </a:p>
        </p:txBody>
      </p:sp>
    </p:spTree>
    <p:extLst>
      <p:ext uri="{BB962C8B-B14F-4D97-AF65-F5344CB8AC3E}">
        <p14:creationId xmlns:p14="http://schemas.microsoft.com/office/powerpoint/2010/main" xmlns="" val="15794151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323850" y="620713"/>
            <a:ext cx="8229600" cy="544512"/>
          </a:xfrm>
        </p:spPr>
        <p:txBody>
          <a:bodyPr lIns="0" rIns="0" bIns="0" anchor="b"/>
          <a:lstStyle/>
          <a:p>
            <a:pPr algn="l" eaLnBrk="1" hangingPunct="1"/>
            <a:r>
              <a:rPr lang="sr-Cyrl-CS" sz="2700" smtClean="0">
                <a:solidFill>
                  <a:schemeClr val="tx1"/>
                </a:solidFill>
              </a:rPr>
              <a:t>Тешки метали у храни</a:t>
            </a:r>
          </a:p>
        </p:txBody>
      </p:sp>
      <p:sp>
        <p:nvSpPr>
          <p:cNvPr id="75779" name="Rectangle 3"/>
          <p:cNvSpPr>
            <a:spLocks noGrp="1" noChangeArrowheads="1"/>
          </p:cNvSpPr>
          <p:nvPr>
            <p:ph type="body" sz="half" idx="4294967295"/>
          </p:nvPr>
        </p:nvSpPr>
        <p:spPr>
          <a:xfrm>
            <a:off x="395288" y="1268413"/>
            <a:ext cx="8229600" cy="4824412"/>
          </a:xfrm>
        </p:spPr>
        <p:txBody>
          <a:bodyPr>
            <a:normAutofit fontScale="85000" lnSpcReduction="10000"/>
          </a:bodyPr>
          <a:lstStyle/>
          <a:p>
            <a:pPr marL="273050" indent="-273050" eaLnBrk="1" hangingPunct="1">
              <a:lnSpc>
                <a:spcPct val="80000"/>
              </a:lnSpc>
            </a:pPr>
            <a:r>
              <a:rPr lang="sr-Cyrl-RS" sz="2000" b="1" dirty="0" smtClean="0">
                <a:latin typeface="Times New Roman" pitchFamily="18" charset="0"/>
              </a:rPr>
              <a:t>Из з</a:t>
            </a:r>
            <a:r>
              <a:rPr lang="sr-Latn-CS" sz="2000" b="1" dirty="0" smtClean="0">
                <a:latin typeface="Times New Roman" pitchFamily="18" charset="0"/>
              </a:rPr>
              <a:t>агађе</a:t>
            </a:r>
            <a:r>
              <a:rPr lang="sr-Cyrl-RS" sz="2000" b="1" dirty="0" smtClean="0">
                <a:latin typeface="Times New Roman" pitchFamily="18" charset="0"/>
              </a:rPr>
              <a:t>не</a:t>
            </a:r>
            <a:r>
              <a:rPr lang="sr-Latn-CS" sz="2000" b="1" dirty="0" smtClean="0">
                <a:latin typeface="Times New Roman" pitchFamily="18" charset="0"/>
              </a:rPr>
              <a:t> </a:t>
            </a:r>
            <a:r>
              <a:rPr lang="sr-Cyrl-RS" sz="2000" b="1" dirty="0" smtClean="0">
                <a:latin typeface="Times New Roman" pitchFamily="18" charset="0"/>
              </a:rPr>
              <a:t>животне средине</a:t>
            </a:r>
          </a:p>
          <a:p>
            <a:pPr marL="273050" indent="-273050" eaLnBrk="1" hangingPunct="1">
              <a:lnSpc>
                <a:spcPct val="80000"/>
              </a:lnSpc>
            </a:pPr>
            <a:r>
              <a:rPr lang="sr-Latn-RS" sz="2000" b="1" dirty="0" smtClean="0">
                <a:latin typeface="Times New Roman" pitchFamily="18" charset="0"/>
              </a:rPr>
              <a:t>Pb</a:t>
            </a:r>
            <a:r>
              <a:rPr lang="sr-Latn-CS" sz="2000" b="1" dirty="0" smtClean="0">
                <a:latin typeface="Times New Roman" pitchFamily="18" charset="0"/>
              </a:rPr>
              <a:t>, </a:t>
            </a:r>
            <a:r>
              <a:rPr lang="sr-Latn-RS" sz="2000" b="1" dirty="0" smtClean="0">
                <a:latin typeface="Times New Roman" pitchFamily="18" charset="0"/>
              </a:rPr>
              <a:t>Cd</a:t>
            </a:r>
            <a:r>
              <a:rPr lang="sr-Latn-CS" sz="2000" b="1" dirty="0" smtClean="0">
                <a:latin typeface="Times New Roman" pitchFamily="18" charset="0"/>
              </a:rPr>
              <a:t> и </a:t>
            </a:r>
            <a:r>
              <a:rPr lang="sr-Latn-RS" sz="2000" b="1" dirty="0" smtClean="0">
                <a:latin typeface="Times New Roman" pitchFamily="18" charset="0"/>
              </a:rPr>
              <a:t>Hg</a:t>
            </a:r>
            <a:r>
              <a:rPr lang="sr-Latn-CS" sz="2000" b="1" dirty="0" smtClean="0">
                <a:latin typeface="Times New Roman" pitchFamily="18" charset="0"/>
              </a:rPr>
              <a:t>, најзначајнији загађивачи биосфере;</a:t>
            </a:r>
            <a:endParaRPr lang="sr-Cyrl-RS" sz="2000" b="1" dirty="0" smtClean="0">
              <a:latin typeface="Times New Roman" pitchFamily="18" charset="0"/>
            </a:endParaRPr>
          </a:p>
          <a:p>
            <a:pPr marL="273050" indent="-273050" eaLnBrk="1" hangingPunct="1">
              <a:lnSpc>
                <a:spcPct val="80000"/>
              </a:lnSpc>
            </a:pPr>
            <a:r>
              <a:rPr lang="sr-Cyrl-RS" sz="2000" b="1" dirty="0" smtClean="0">
                <a:latin typeface="Times New Roman" pitchFamily="18" charset="0"/>
              </a:rPr>
              <a:t>Особина-б</a:t>
            </a:r>
            <a:r>
              <a:rPr lang="sr-Latn-CS" sz="2000" b="1" dirty="0" smtClean="0">
                <a:latin typeface="Times New Roman" pitchFamily="18" charset="0"/>
              </a:rPr>
              <a:t>иоакумулација тешких метала</a:t>
            </a:r>
            <a:endParaRPr lang="sr-Cyrl-RS" sz="2000" b="1" dirty="0" smtClean="0">
              <a:latin typeface="Times New Roman" pitchFamily="18" charset="0"/>
            </a:endParaRPr>
          </a:p>
          <a:p>
            <a:pPr marL="273050" indent="-273050" eaLnBrk="1" hangingPunct="1">
              <a:lnSpc>
                <a:spcPct val="80000"/>
              </a:lnSpc>
            </a:pPr>
            <a:r>
              <a:rPr lang="sr-Cyrl-RS" sz="2000" b="1" dirty="0" smtClean="0">
                <a:latin typeface="Times New Roman" pitchFamily="18" charset="0"/>
              </a:rPr>
              <a:t>Могу се наћи у: води, ваздуху, земљишту, храни</a:t>
            </a:r>
          </a:p>
          <a:p>
            <a:pPr marL="850900" lvl="1" indent="-457200" eaLnBrk="1" hangingPunct="1">
              <a:lnSpc>
                <a:spcPct val="80000"/>
              </a:lnSpc>
              <a:buFontTx/>
              <a:buAutoNum type="arabicPeriod"/>
            </a:pPr>
            <a:r>
              <a:rPr lang="sr-Cyrl-RS" sz="2000" b="1" dirty="0" smtClean="0">
                <a:latin typeface="Times New Roman" pitchFamily="18" charset="0"/>
              </a:rPr>
              <a:t>Примарном и</a:t>
            </a:r>
          </a:p>
          <a:p>
            <a:pPr marL="850900" lvl="1" indent="-457200" eaLnBrk="1" hangingPunct="1">
              <a:lnSpc>
                <a:spcPct val="80000"/>
              </a:lnSpc>
              <a:buFontTx/>
              <a:buAutoNum type="arabicPeriod"/>
            </a:pPr>
            <a:r>
              <a:rPr lang="sr-Cyrl-RS" sz="2000" b="1" dirty="0" smtClean="0">
                <a:latin typeface="Times New Roman" pitchFamily="18" charset="0"/>
              </a:rPr>
              <a:t>Секундарном контаминацијом</a:t>
            </a:r>
            <a:endParaRPr lang="sr-Latn-CS" sz="2000" b="1" dirty="0" smtClean="0">
              <a:latin typeface="Times New Roman" pitchFamily="18" charset="0"/>
            </a:endParaRPr>
          </a:p>
          <a:p>
            <a:pPr marL="273050" indent="-273050" eaLnBrk="1" hangingPunct="1">
              <a:lnSpc>
                <a:spcPct val="80000"/>
              </a:lnSpc>
            </a:pPr>
            <a:endParaRPr lang="sr-Latn-CS" sz="2000" b="1" dirty="0" smtClean="0">
              <a:latin typeface="Times New Roman" pitchFamily="18" charset="0"/>
            </a:endParaRPr>
          </a:p>
          <a:p>
            <a:pPr marL="273050" indent="-273050" eaLnBrk="1" hangingPunct="1">
              <a:lnSpc>
                <a:spcPct val="80000"/>
              </a:lnSpc>
            </a:pPr>
            <a:r>
              <a:rPr lang="sr-Latn-CS" sz="2000" b="1" dirty="0" smtClean="0">
                <a:latin typeface="Times New Roman" pitchFamily="18" charset="0"/>
              </a:rPr>
              <a:t>Храна контамирана тешким металима за време прераде, конзервисања и паковања</a:t>
            </a:r>
            <a:r>
              <a:rPr lang="sr-Cyrl-RS" sz="2000" b="1" dirty="0" smtClean="0">
                <a:latin typeface="Times New Roman" pitchFamily="18" charset="0"/>
              </a:rPr>
              <a:t>, дистрибуције или продаје.</a:t>
            </a:r>
            <a:endParaRPr lang="sr-Latn-CS" sz="2000" b="1" dirty="0" smtClean="0">
              <a:latin typeface="Times New Roman" pitchFamily="18" charset="0"/>
            </a:endParaRPr>
          </a:p>
          <a:p>
            <a:pPr marL="273050" indent="-273050" eaLnBrk="1" hangingPunct="1">
              <a:lnSpc>
                <a:spcPct val="80000"/>
              </a:lnSpc>
            </a:pPr>
            <a:r>
              <a:rPr lang="sr-Latn-CS" sz="2000" b="1" dirty="0" smtClean="0">
                <a:latin typeface="Times New Roman" pitchFamily="18" charset="0"/>
              </a:rPr>
              <a:t>Велика тровања храном</a:t>
            </a:r>
          </a:p>
          <a:p>
            <a:pPr marL="850900" lvl="1" indent="-457200" eaLnBrk="1" hangingPunct="1">
              <a:lnSpc>
                <a:spcPct val="80000"/>
              </a:lnSpc>
            </a:pPr>
            <a:r>
              <a:rPr lang="sr-Latn-CS" sz="2000" b="1" dirty="0" smtClean="0">
                <a:latin typeface="Times New Roman" pitchFamily="18" charset="0"/>
              </a:rPr>
              <a:t>Јапан (1950) – контаминација риже кадмијумом</a:t>
            </a:r>
          </a:p>
          <a:p>
            <a:pPr marL="850900" lvl="1" indent="-457200" eaLnBrk="1" hangingPunct="1">
              <a:lnSpc>
                <a:spcPct val="80000"/>
              </a:lnSpc>
            </a:pPr>
            <a:r>
              <a:rPr lang="sr-Latn-CS" sz="2000" b="1" dirty="0" smtClean="0">
                <a:latin typeface="Times New Roman" pitchFamily="18" charset="0"/>
              </a:rPr>
              <a:t>Јапан (1950), Минамата залив, метил-жива (рибе</a:t>
            </a:r>
            <a:r>
              <a:rPr lang="sr-Latn-CS" sz="2000" b="1" dirty="0" smtClean="0">
                <a:latin typeface="Times New Roman" pitchFamily="18" charset="0"/>
                <a:cs typeface="Times New Roman" pitchFamily="18" charset="0"/>
              </a:rPr>
              <a:t>→становништво)</a:t>
            </a:r>
          </a:p>
          <a:p>
            <a:pPr marL="850900" lvl="1" indent="-457200" eaLnBrk="1" hangingPunct="1">
              <a:lnSpc>
                <a:spcPct val="80000"/>
              </a:lnSpc>
            </a:pPr>
            <a:r>
              <a:rPr lang="sr-Latn-CS" sz="2000" b="1" dirty="0" smtClean="0">
                <a:latin typeface="Times New Roman" pitchFamily="18" charset="0"/>
                <a:cs typeface="Times New Roman" pitchFamily="18" charset="0"/>
              </a:rPr>
              <a:t>Ирак (1970) –контаминација хлеба фу</a:t>
            </a:r>
            <a:r>
              <a:rPr lang="en-US" sz="2000" b="1" dirty="0" smtClean="0">
                <a:latin typeface="Times New Roman" pitchFamily="18" charset="0"/>
                <a:cs typeface="Times New Roman" pitchFamily="18" charset="0"/>
              </a:rPr>
              <a:t>н</a:t>
            </a:r>
            <a:r>
              <a:rPr lang="sr-Latn-CS" sz="2000" b="1" dirty="0" smtClean="0">
                <a:latin typeface="Times New Roman" pitchFamily="18" charset="0"/>
                <a:cs typeface="Times New Roman" pitchFamily="18" charset="0"/>
              </a:rPr>
              <a:t>гицидом који садржи живу</a:t>
            </a:r>
            <a:endParaRPr lang="sr-Cyrl-RS" sz="2000" b="1" dirty="0" smtClean="0">
              <a:latin typeface="Times New Roman" pitchFamily="18" charset="0"/>
              <a:cs typeface="Times New Roman" pitchFamily="18" charset="0"/>
            </a:endParaRPr>
          </a:p>
          <a:p>
            <a:pPr marL="273050" indent="-273050" eaLnBrk="1" hangingPunct="1">
              <a:lnSpc>
                <a:spcPct val="80000"/>
              </a:lnSpc>
            </a:pPr>
            <a:r>
              <a:rPr lang="sr-Latn-CS" sz="2000" b="1" dirty="0" smtClean="0">
                <a:latin typeface="Times New Roman" pitchFamily="18" charset="0"/>
              </a:rPr>
              <a:t>Одређивање тешких метала у храни</a:t>
            </a:r>
            <a:r>
              <a:rPr lang="sr-Cyrl-RS" sz="2000" b="1" dirty="0" smtClean="0">
                <a:latin typeface="Times New Roman" pitchFamily="18" charset="0"/>
              </a:rPr>
              <a:t>-оцена здравствене безбедности хране</a:t>
            </a:r>
          </a:p>
          <a:p>
            <a:pPr marL="273050" indent="-273050">
              <a:lnSpc>
                <a:spcPct val="90000"/>
              </a:lnSpc>
            </a:pPr>
            <a:r>
              <a:rPr lang="sr-Latn-CS" sz="3000" dirty="0"/>
              <a:t>Проблеми везани за тешке метале:</a:t>
            </a:r>
          </a:p>
          <a:p>
            <a:pPr marL="639763" lvl="1" indent="-246063">
              <a:lnSpc>
                <a:spcPct val="90000"/>
              </a:lnSpc>
            </a:pPr>
            <a:r>
              <a:rPr lang="sr-Latn-CS" sz="2400" dirty="0"/>
              <a:t>Граде веома стабилне и дуготрајне комплексе с</a:t>
            </a:r>
            <a:r>
              <a:rPr lang="en-US" sz="2400" dirty="0"/>
              <a:t>а </a:t>
            </a:r>
            <a:r>
              <a:rPr lang="sr-Latn-CS" sz="2400" dirty="0"/>
              <a:t> био-молекулима мења</a:t>
            </a:r>
            <a:r>
              <a:rPr lang="sr-Cyrl-RS" sz="2400" dirty="0"/>
              <a:t>ју</a:t>
            </a:r>
            <a:r>
              <a:rPr lang="sr-Latn-CS" sz="2400" dirty="0"/>
              <a:t>  структур</a:t>
            </a:r>
            <a:r>
              <a:rPr lang="sr-Cyrl-RS" sz="2400" dirty="0"/>
              <a:t>у</a:t>
            </a:r>
            <a:r>
              <a:rPr lang="sr-Latn-CS" sz="2400" dirty="0"/>
              <a:t> и функциј</a:t>
            </a:r>
            <a:r>
              <a:rPr lang="sr-Cyrl-RS" sz="2400" dirty="0"/>
              <a:t>у</a:t>
            </a:r>
            <a:r>
              <a:rPr lang="sr-Latn-CS" sz="2400" dirty="0"/>
              <a:t> биомолекула</a:t>
            </a:r>
          </a:p>
          <a:p>
            <a:pPr marL="639763" lvl="1" indent="-246063">
              <a:lnSpc>
                <a:spcPct val="90000"/>
              </a:lnSpc>
            </a:pPr>
            <a:r>
              <a:rPr lang="sr-Latn-CS" sz="2400" dirty="0"/>
              <a:t>Акуму</a:t>
            </a:r>
            <a:r>
              <a:rPr lang="sr-Cyrl-CS" sz="2400" dirty="0"/>
              <a:t>л</a:t>
            </a:r>
            <a:r>
              <a:rPr lang="sr-Latn-CS" sz="2400" dirty="0"/>
              <a:t>ирају се (концентрују) у високим нивоима у </a:t>
            </a:r>
            <a:r>
              <a:rPr lang="sr-Cyrl-RS" sz="2400" dirty="0"/>
              <a:t>свим деловима </a:t>
            </a:r>
            <a:r>
              <a:rPr lang="sr-Latn-CS" sz="2400" dirty="0"/>
              <a:t>ланц</a:t>
            </a:r>
            <a:r>
              <a:rPr lang="sr-Cyrl-RS" sz="2400" dirty="0"/>
              <a:t>а</a:t>
            </a:r>
            <a:r>
              <a:rPr lang="sr-Latn-CS" sz="2400" dirty="0"/>
              <a:t> исхране</a:t>
            </a:r>
            <a:endParaRPr lang="en-US" sz="2400" dirty="0"/>
          </a:p>
          <a:p>
            <a:pPr marL="273050" indent="-273050" eaLnBrk="1" hangingPunct="1">
              <a:lnSpc>
                <a:spcPct val="80000"/>
              </a:lnSpc>
            </a:pPr>
            <a:endParaRPr lang="sr-Latn-CS" sz="2000" b="1" dirty="0" smtClean="0">
              <a:latin typeface="Times New Roman" pitchFamily="18" charset="0"/>
            </a:endParaRPr>
          </a:p>
          <a:p>
            <a:pPr marL="273050" indent="-273050" eaLnBrk="1" hangingPunct="1">
              <a:lnSpc>
                <a:spcPct val="80000"/>
              </a:lnSpc>
            </a:pPr>
            <a:endParaRPr lang="sr-Latn-CS" sz="20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34204849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fade">
                                      <p:cBhvr>
                                        <p:cTn id="7" dur="2000"/>
                                        <p:tgtEl>
                                          <p:spTgt spid="757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5779">
                                            <p:txEl>
                                              <p:pRg st="0" end="0"/>
                                            </p:txEl>
                                          </p:spTgt>
                                        </p:tgtEl>
                                        <p:attrNameLst>
                                          <p:attrName>style.visibility</p:attrName>
                                        </p:attrNameLst>
                                      </p:cBhvr>
                                      <p:to>
                                        <p:strVal val="visible"/>
                                      </p:to>
                                    </p:set>
                                    <p:animEffect transition="in" filter="fade">
                                      <p:cBhvr>
                                        <p:cTn id="12" dur="2000"/>
                                        <p:tgtEl>
                                          <p:spTgt spid="75779">
                                            <p:txEl>
                                              <p:pRg st="0" end="0"/>
                                            </p:txEl>
                                          </p:spTgt>
                                        </p:tgtEl>
                                      </p:cBhvr>
                                    </p:animEffect>
                                  </p:childTnLst>
                                  <p:subTnLst>
                                    <p:animClr clrSpc="rgb" dir="cw">
                                      <p:cBhvr override="childStyle">
                                        <p:cTn dur="1" fill="hold" display="0" masterRel="nextClick" afterEffect="1"/>
                                        <p:tgtEl>
                                          <p:spTgt spid="75779">
                                            <p:txEl>
                                              <p:pRg st="0" end="0"/>
                                            </p:txEl>
                                          </p:spTgt>
                                        </p:tgtEl>
                                        <p:attrNameLst>
                                          <p:attrName>ppt_c</p:attrName>
                                        </p:attrNameLst>
                                      </p:cBhvr>
                                      <p:to>
                                        <a:schemeClr val="bg2"/>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5779">
                                            <p:txEl>
                                              <p:pRg st="1" end="1"/>
                                            </p:txEl>
                                          </p:spTgt>
                                        </p:tgtEl>
                                        <p:attrNameLst>
                                          <p:attrName>style.visibility</p:attrName>
                                        </p:attrNameLst>
                                      </p:cBhvr>
                                      <p:to>
                                        <p:strVal val="visible"/>
                                      </p:to>
                                    </p:set>
                                    <p:animEffect transition="in" filter="fade">
                                      <p:cBhvr>
                                        <p:cTn id="17" dur="2000"/>
                                        <p:tgtEl>
                                          <p:spTgt spid="75779">
                                            <p:txEl>
                                              <p:pRg st="1" end="1"/>
                                            </p:txEl>
                                          </p:spTgt>
                                        </p:tgtEl>
                                      </p:cBhvr>
                                    </p:animEffect>
                                  </p:childTnLst>
                                  <p:subTnLst>
                                    <p:animClr clrSpc="rgb" dir="cw">
                                      <p:cBhvr override="childStyle">
                                        <p:cTn dur="1" fill="hold" display="0" masterRel="nextClick" afterEffect="1"/>
                                        <p:tgtEl>
                                          <p:spTgt spid="75779">
                                            <p:txEl>
                                              <p:pRg st="1" end="1"/>
                                            </p:txEl>
                                          </p:spTgt>
                                        </p:tgtEl>
                                        <p:attrNameLst>
                                          <p:attrName>ppt_c</p:attrName>
                                        </p:attrNameLst>
                                      </p:cBhvr>
                                      <p:to>
                                        <a:schemeClr val="bg2"/>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5779">
                                            <p:txEl>
                                              <p:pRg st="2" end="2"/>
                                            </p:txEl>
                                          </p:spTgt>
                                        </p:tgtEl>
                                        <p:attrNameLst>
                                          <p:attrName>style.visibility</p:attrName>
                                        </p:attrNameLst>
                                      </p:cBhvr>
                                      <p:to>
                                        <p:strVal val="visible"/>
                                      </p:to>
                                    </p:set>
                                    <p:animEffect transition="in" filter="fade">
                                      <p:cBhvr>
                                        <p:cTn id="22" dur="2000"/>
                                        <p:tgtEl>
                                          <p:spTgt spid="75779">
                                            <p:txEl>
                                              <p:pRg st="2" end="2"/>
                                            </p:txEl>
                                          </p:spTgt>
                                        </p:tgtEl>
                                      </p:cBhvr>
                                    </p:animEffect>
                                  </p:childTnLst>
                                  <p:subTnLst>
                                    <p:animClr clrSpc="rgb" dir="cw">
                                      <p:cBhvr override="childStyle">
                                        <p:cTn dur="1" fill="hold" display="0" masterRel="nextClick" afterEffect="1"/>
                                        <p:tgtEl>
                                          <p:spTgt spid="75779">
                                            <p:txEl>
                                              <p:pRg st="2" end="2"/>
                                            </p:txEl>
                                          </p:spTgt>
                                        </p:tgtEl>
                                        <p:attrNameLst>
                                          <p:attrName>ppt_c</p:attrName>
                                        </p:attrNameLst>
                                      </p:cBhvr>
                                      <p:to>
                                        <a:schemeClr val="bg2"/>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5779">
                                            <p:txEl>
                                              <p:pRg st="3" end="3"/>
                                            </p:txEl>
                                          </p:spTgt>
                                        </p:tgtEl>
                                        <p:attrNameLst>
                                          <p:attrName>style.visibility</p:attrName>
                                        </p:attrNameLst>
                                      </p:cBhvr>
                                      <p:to>
                                        <p:strVal val="visible"/>
                                      </p:to>
                                    </p:set>
                                    <p:animEffect transition="in" filter="fade">
                                      <p:cBhvr>
                                        <p:cTn id="27" dur="2000"/>
                                        <p:tgtEl>
                                          <p:spTgt spid="75779">
                                            <p:txEl>
                                              <p:pRg st="3" end="3"/>
                                            </p:txEl>
                                          </p:spTgt>
                                        </p:tgtEl>
                                      </p:cBhvr>
                                    </p:animEffect>
                                  </p:childTnLst>
                                  <p:subTnLst>
                                    <p:animClr clrSpc="rgb" dir="cw">
                                      <p:cBhvr override="childStyle">
                                        <p:cTn dur="1" fill="hold" display="0" masterRel="nextClick" afterEffect="1"/>
                                        <p:tgtEl>
                                          <p:spTgt spid="75779">
                                            <p:txEl>
                                              <p:pRg st="3" end="3"/>
                                            </p:txEl>
                                          </p:spTgt>
                                        </p:tgtEl>
                                        <p:attrNameLst>
                                          <p:attrName>ppt_c</p:attrName>
                                        </p:attrNameLst>
                                      </p:cBhvr>
                                      <p:to>
                                        <a:schemeClr val="bg2"/>
                                      </p:to>
                                    </p:animClr>
                                  </p:subTnLst>
                                </p:cTn>
                              </p:par>
                              <p:par>
                                <p:cTn id="28" presetID="10" presetClass="entr" presetSubtype="0" fill="hold" grpId="0" nodeType="withEffect">
                                  <p:stCondLst>
                                    <p:cond delay="0"/>
                                  </p:stCondLst>
                                  <p:childTnLst>
                                    <p:set>
                                      <p:cBhvr>
                                        <p:cTn id="29" dur="1" fill="hold">
                                          <p:stCondLst>
                                            <p:cond delay="0"/>
                                          </p:stCondLst>
                                        </p:cTn>
                                        <p:tgtEl>
                                          <p:spTgt spid="75779">
                                            <p:txEl>
                                              <p:pRg st="4" end="4"/>
                                            </p:txEl>
                                          </p:spTgt>
                                        </p:tgtEl>
                                        <p:attrNameLst>
                                          <p:attrName>style.visibility</p:attrName>
                                        </p:attrNameLst>
                                      </p:cBhvr>
                                      <p:to>
                                        <p:strVal val="visible"/>
                                      </p:to>
                                    </p:set>
                                    <p:animEffect transition="in" filter="fade">
                                      <p:cBhvr>
                                        <p:cTn id="30" dur="2000"/>
                                        <p:tgtEl>
                                          <p:spTgt spid="75779">
                                            <p:txEl>
                                              <p:pRg st="4" end="4"/>
                                            </p:txEl>
                                          </p:spTgt>
                                        </p:tgtEl>
                                      </p:cBhvr>
                                    </p:animEffect>
                                  </p:childTnLst>
                                  <p:subTnLst>
                                    <p:animClr clrSpc="rgb" dir="cw">
                                      <p:cBhvr override="childStyle">
                                        <p:cTn dur="1" fill="hold" display="0" masterRel="nextClick" afterEffect="1"/>
                                        <p:tgtEl>
                                          <p:spTgt spid="75779">
                                            <p:txEl>
                                              <p:pRg st="4" end="4"/>
                                            </p:txEl>
                                          </p:spTgt>
                                        </p:tgtEl>
                                        <p:attrNameLst>
                                          <p:attrName>ppt_c</p:attrName>
                                        </p:attrNameLst>
                                      </p:cBhvr>
                                      <p:to>
                                        <a:schemeClr val="bg2"/>
                                      </p:to>
                                    </p:animClr>
                                  </p:subTnLst>
                                </p:cTn>
                              </p:par>
                              <p:par>
                                <p:cTn id="31" presetID="10" presetClass="entr" presetSubtype="0" fill="hold" grpId="0" nodeType="withEffect">
                                  <p:stCondLst>
                                    <p:cond delay="0"/>
                                  </p:stCondLst>
                                  <p:childTnLst>
                                    <p:set>
                                      <p:cBhvr>
                                        <p:cTn id="32" dur="1" fill="hold">
                                          <p:stCondLst>
                                            <p:cond delay="0"/>
                                          </p:stCondLst>
                                        </p:cTn>
                                        <p:tgtEl>
                                          <p:spTgt spid="75779">
                                            <p:txEl>
                                              <p:pRg st="5" end="5"/>
                                            </p:txEl>
                                          </p:spTgt>
                                        </p:tgtEl>
                                        <p:attrNameLst>
                                          <p:attrName>style.visibility</p:attrName>
                                        </p:attrNameLst>
                                      </p:cBhvr>
                                      <p:to>
                                        <p:strVal val="visible"/>
                                      </p:to>
                                    </p:set>
                                    <p:animEffect transition="in" filter="fade">
                                      <p:cBhvr>
                                        <p:cTn id="33" dur="2000"/>
                                        <p:tgtEl>
                                          <p:spTgt spid="75779">
                                            <p:txEl>
                                              <p:pRg st="5" end="5"/>
                                            </p:txEl>
                                          </p:spTgt>
                                        </p:tgtEl>
                                      </p:cBhvr>
                                    </p:animEffect>
                                  </p:childTnLst>
                                  <p:subTnLst>
                                    <p:animClr clrSpc="rgb" dir="cw">
                                      <p:cBhvr override="childStyle">
                                        <p:cTn dur="1" fill="hold" display="0" masterRel="nextClick" afterEffect="1"/>
                                        <p:tgtEl>
                                          <p:spTgt spid="75779">
                                            <p:txEl>
                                              <p:pRg st="5" end="5"/>
                                            </p:txEl>
                                          </p:spTgt>
                                        </p:tgtEl>
                                        <p:attrNameLst>
                                          <p:attrName>ppt_c</p:attrName>
                                        </p:attrNameLst>
                                      </p:cBhvr>
                                      <p:to>
                                        <a:schemeClr val="bg2"/>
                                      </p:to>
                                    </p:animClr>
                                  </p:sub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5779">
                                            <p:txEl>
                                              <p:pRg st="7" end="7"/>
                                            </p:txEl>
                                          </p:spTgt>
                                        </p:tgtEl>
                                        <p:attrNameLst>
                                          <p:attrName>style.visibility</p:attrName>
                                        </p:attrNameLst>
                                      </p:cBhvr>
                                      <p:to>
                                        <p:strVal val="visible"/>
                                      </p:to>
                                    </p:set>
                                    <p:animEffect transition="in" filter="fade">
                                      <p:cBhvr>
                                        <p:cTn id="38" dur="2000"/>
                                        <p:tgtEl>
                                          <p:spTgt spid="75779">
                                            <p:txEl>
                                              <p:pRg st="7" end="7"/>
                                            </p:txEl>
                                          </p:spTgt>
                                        </p:tgtEl>
                                      </p:cBhvr>
                                    </p:animEffect>
                                  </p:childTnLst>
                                  <p:subTnLst>
                                    <p:animClr clrSpc="rgb" dir="cw">
                                      <p:cBhvr override="childStyle">
                                        <p:cTn dur="1" fill="hold" display="0" masterRel="nextClick" afterEffect="1"/>
                                        <p:tgtEl>
                                          <p:spTgt spid="75779">
                                            <p:txEl>
                                              <p:pRg st="7" end="7"/>
                                            </p:txEl>
                                          </p:spTgt>
                                        </p:tgtEl>
                                        <p:attrNameLst>
                                          <p:attrName>ppt_c</p:attrName>
                                        </p:attrNameLst>
                                      </p:cBhvr>
                                      <p:to>
                                        <a:schemeClr val="bg2"/>
                                      </p:to>
                                    </p:animClr>
                                  </p:sub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5779">
                                            <p:txEl>
                                              <p:pRg st="8" end="8"/>
                                            </p:txEl>
                                          </p:spTgt>
                                        </p:tgtEl>
                                        <p:attrNameLst>
                                          <p:attrName>style.visibility</p:attrName>
                                        </p:attrNameLst>
                                      </p:cBhvr>
                                      <p:to>
                                        <p:strVal val="visible"/>
                                      </p:to>
                                    </p:set>
                                    <p:animEffect transition="in" filter="fade">
                                      <p:cBhvr>
                                        <p:cTn id="43" dur="2000"/>
                                        <p:tgtEl>
                                          <p:spTgt spid="75779">
                                            <p:txEl>
                                              <p:pRg st="8" end="8"/>
                                            </p:txEl>
                                          </p:spTgt>
                                        </p:tgtEl>
                                      </p:cBhvr>
                                    </p:animEffect>
                                  </p:childTnLst>
                                  <p:subTnLst>
                                    <p:animClr clrSpc="rgb" dir="cw">
                                      <p:cBhvr override="childStyle">
                                        <p:cTn dur="1" fill="hold" display="0" masterRel="nextClick" afterEffect="1"/>
                                        <p:tgtEl>
                                          <p:spTgt spid="75779">
                                            <p:txEl>
                                              <p:pRg st="8" end="8"/>
                                            </p:txEl>
                                          </p:spTgt>
                                        </p:tgtEl>
                                        <p:attrNameLst>
                                          <p:attrName>ppt_c</p:attrName>
                                        </p:attrNameLst>
                                      </p:cBhvr>
                                      <p:to>
                                        <a:schemeClr val="bg2"/>
                                      </p:to>
                                    </p:animClr>
                                  </p:subTnLst>
                                </p:cTn>
                              </p:par>
                              <p:par>
                                <p:cTn id="44" presetID="10" presetClass="entr" presetSubtype="0" fill="hold" grpId="0" nodeType="withEffect">
                                  <p:stCondLst>
                                    <p:cond delay="0"/>
                                  </p:stCondLst>
                                  <p:childTnLst>
                                    <p:set>
                                      <p:cBhvr>
                                        <p:cTn id="45" dur="1" fill="hold">
                                          <p:stCondLst>
                                            <p:cond delay="0"/>
                                          </p:stCondLst>
                                        </p:cTn>
                                        <p:tgtEl>
                                          <p:spTgt spid="75779">
                                            <p:txEl>
                                              <p:pRg st="9" end="9"/>
                                            </p:txEl>
                                          </p:spTgt>
                                        </p:tgtEl>
                                        <p:attrNameLst>
                                          <p:attrName>style.visibility</p:attrName>
                                        </p:attrNameLst>
                                      </p:cBhvr>
                                      <p:to>
                                        <p:strVal val="visible"/>
                                      </p:to>
                                    </p:set>
                                    <p:animEffect transition="in" filter="fade">
                                      <p:cBhvr>
                                        <p:cTn id="46" dur="2000"/>
                                        <p:tgtEl>
                                          <p:spTgt spid="75779">
                                            <p:txEl>
                                              <p:pRg st="9" end="9"/>
                                            </p:txEl>
                                          </p:spTgt>
                                        </p:tgtEl>
                                      </p:cBhvr>
                                    </p:animEffect>
                                  </p:childTnLst>
                                  <p:subTnLst>
                                    <p:animClr clrSpc="rgb" dir="cw">
                                      <p:cBhvr override="childStyle">
                                        <p:cTn dur="1" fill="hold" display="0" masterRel="nextClick" afterEffect="1"/>
                                        <p:tgtEl>
                                          <p:spTgt spid="75779">
                                            <p:txEl>
                                              <p:pRg st="9" end="9"/>
                                            </p:txEl>
                                          </p:spTgt>
                                        </p:tgtEl>
                                        <p:attrNameLst>
                                          <p:attrName>ppt_c</p:attrName>
                                        </p:attrNameLst>
                                      </p:cBhvr>
                                      <p:to>
                                        <a:schemeClr val="bg2"/>
                                      </p:to>
                                    </p:animClr>
                                  </p:subTnLst>
                                </p:cTn>
                              </p:par>
                              <p:par>
                                <p:cTn id="47" presetID="10" presetClass="entr" presetSubtype="0" fill="hold" grpId="0" nodeType="withEffect">
                                  <p:stCondLst>
                                    <p:cond delay="0"/>
                                  </p:stCondLst>
                                  <p:childTnLst>
                                    <p:set>
                                      <p:cBhvr>
                                        <p:cTn id="48" dur="1" fill="hold">
                                          <p:stCondLst>
                                            <p:cond delay="0"/>
                                          </p:stCondLst>
                                        </p:cTn>
                                        <p:tgtEl>
                                          <p:spTgt spid="75779">
                                            <p:txEl>
                                              <p:pRg st="10" end="10"/>
                                            </p:txEl>
                                          </p:spTgt>
                                        </p:tgtEl>
                                        <p:attrNameLst>
                                          <p:attrName>style.visibility</p:attrName>
                                        </p:attrNameLst>
                                      </p:cBhvr>
                                      <p:to>
                                        <p:strVal val="visible"/>
                                      </p:to>
                                    </p:set>
                                    <p:animEffect transition="in" filter="fade">
                                      <p:cBhvr>
                                        <p:cTn id="49" dur="2000"/>
                                        <p:tgtEl>
                                          <p:spTgt spid="75779">
                                            <p:txEl>
                                              <p:pRg st="10" end="10"/>
                                            </p:txEl>
                                          </p:spTgt>
                                        </p:tgtEl>
                                      </p:cBhvr>
                                    </p:animEffect>
                                  </p:childTnLst>
                                  <p:subTnLst>
                                    <p:animClr clrSpc="rgb" dir="cw">
                                      <p:cBhvr override="childStyle">
                                        <p:cTn dur="1" fill="hold" display="0" masterRel="nextClick" afterEffect="1"/>
                                        <p:tgtEl>
                                          <p:spTgt spid="75779">
                                            <p:txEl>
                                              <p:pRg st="10" end="10"/>
                                            </p:txEl>
                                          </p:spTgt>
                                        </p:tgtEl>
                                        <p:attrNameLst>
                                          <p:attrName>ppt_c</p:attrName>
                                        </p:attrNameLst>
                                      </p:cBhvr>
                                      <p:to>
                                        <a:schemeClr val="bg2"/>
                                      </p:to>
                                    </p:animClr>
                                  </p:subTnLst>
                                </p:cTn>
                              </p:par>
                              <p:par>
                                <p:cTn id="50" presetID="10" presetClass="entr" presetSubtype="0" fill="hold" grpId="0" nodeType="withEffect">
                                  <p:stCondLst>
                                    <p:cond delay="0"/>
                                  </p:stCondLst>
                                  <p:childTnLst>
                                    <p:set>
                                      <p:cBhvr>
                                        <p:cTn id="51" dur="1" fill="hold">
                                          <p:stCondLst>
                                            <p:cond delay="0"/>
                                          </p:stCondLst>
                                        </p:cTn>
                                        <p:tgtEl>
                                          <p:spTgt spid="75779">
                                            <p:txEl>
                                              <p:pRg st="11" end="11"/>
                                            </p:txEl>
                                          </p:spTgt>
                                        </p:tgtEl>
                                        <p:attrNameLst>
                                          <p:attrName>style.visibility</p:attrName>
                                        </p:attrNameLst>
                                      </p:cBhvr>
                                      <p:to>
                                        <p:strVal val="visible"/>
                                      </p:to>
                                    </p:set>
                                    <p:animEffect transition="in" filter="fade">
                                      <p:cBhvr>
                                        <p:cTn id="52" dur="2000"/>
                                        <p:tgtEl>
                                          <p:spTgt spid="75779">
                                            <p:txEl>
                                              <p:pRg st="11" end="11"/>
                                            </p:txEl>
                                          </p:spTgt>
                                        </p:tgtEl>
                                      </p:cBhvr>
                                    </p:animEffect>
                                  </p:childTnLst>
                                  <p:subTnLst>
                                    <p:animClr clrSpc="rgb" dir="cw">
                                      <p:cBhvr override="childStyle">
                                        <p:cTn dur="1" fill="hold" display="0" masterRel="nextClick" afterEffect="1"/>
                                        <p:tgtEl>
                                          <p:spTgt spid="75779">
                                            <p:txEl>
                                              <p:pRg st="11" end="11"/>
                                            </p:txEl>
                                          </p:spTgt>
                                        </p:tgtEl>
                                        <p:attrNameLst>
                                          <p:attrName>ppt_c</p:attrName>
                                        </p:attrNameLst>
                                      </p:cBhvr>
                                      <p:to>
                                        <a:schemeClr val="bg2"/>
                                      </p:to>
                                    </p:animClr>
                                  </p:sub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5779">
                                            <p:txEl>
                                              <p:pRg st="12" end="12"/>
                                            </p:txEl>
                                          </p:spTgt>
                                        </p:tgtEl>
                                        <p:attrNameLst>
                                          <p:attrName>style.visibility</p:attrName>
                                        </p:attrNameLst>
                                      </p:cBhvr>
                                      <p:to>
                                        <p:strVal val="visible"/>
                                      </p:to>
                                    </p:set>
                                    <p:animEffect transition="in" filter="fade">
                                      <p:cBhvr>
                                        <p:cTn id="57" dur="2000"/>
                                        <p:tgtEl>
                                          <p:spTgt spid="75779">
                                            <p:txEl>
                                              <p:pRg st="12" end="12"/>
                                            </p:txEl>
                                          </p:spTgt>
                                        </p:tgtEl>
                                      </p:cBhvr>
                                    </p:animEffect>
                                  </p:childTnLst>
                                  <p:subTnLst>
                                    <p:animClr clrSpc="rgb" dir="cw">
                                      <p:cBhvr override="childStyle">
                                        <p:cTn dur="1" fill="hold" display="0" masterRel="nextClick" afterEffect="1"/>
                                        <p:tgtEl>
                                          <p:spTgt spid="75779">
                                            <p:txEl>
                                              <p:pRg st="12" end="12"/>
                                            </p:txEl>
                                          </p:spTgt>
                                        </p:tgtEl>
                                        <p:attrNameLst>
                                          <p:attrName>ppt_c</p:attrName>
                                        </p:attrNameLst>
                                      </p:cBhvr>
                                      <p:to>
                                        <a:schemeClr val="bg2"/>
                                      </p:to>
                                    </p:animClr>
                                  </p:sub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5779">
                                            <p:txEl>
                                              <p:pRg st="13" end="13"/>
                                            </p:txEl>
                                          </p:spTgt>
                                        </p:tgtEl>
                                        <p:attrNameLst>
                                          <p:attrName>style.visibility</p:attrName>
                                        </p:attrNameLst>
                                      </p:cBhvr>
                                      <p:to>
                                        <p:strVal val="visible"/>
                                      </p:to>
                                    </p:set>
                                    <p:animEffect transition="in" filter="fade">
                                      <p:cBhvr>
                                        <p:cTn id="62" dur="2000"/>
                                        <p:tgtEl>
                                          <p:spTgt spid="75779">
                                            <p:txEl>
                                              <p:pRg st="13" end="13"/>
                                            </p:txEl>
                                          </p:spTgt>
                                        </p:tgtEl>
                                      </p:cBhvr>
                                    </p:animEffect>
                                  </p:childTnLst>
                                  <p:subTnLst>
                                    <p:animClr clrSpc="rgb" dir="cw">
                                      <p:cBhvr override="childStyle">
                                        <p:cTn dur="1" fill="hold" display="0" masterRel="nextClick" afterEffect="1"/>
                                        <p:tgtEl>
                                          <p:spTgt spid="75779">
                                            <p:txEl>
                                              <p:pRg st="13" end="13"/>
                                            </p:txEl>
                                          </p:spTgt>
                                        </p:tgtEl>
                                        <p:attrNameLst>
                                          <p:attrName>ppt_c</p:attrName>
                                        </p:attrNameLst>
                                      </p:cBhvr>
                                      <p:to>
                                        <a:schemeClr val="bg2"/>
                                      </p:to>
                                    </p:animClr>
                                  </p:subTnLst>
                                </p:cTn>
                              </p:par>
                              <p:par>
                                <p:cTn id="63" presetID="10" presetClass="entr" presetSubtype="0" fill="hold" grpId="0" nodeType="withEffect">
                                  <p:stCondLst>
                                    <p:cond delay="0"/>
                                  </p:stCondLst>
                                  <p:childTnLst>
                                    <p:set>
                                      <p:cBhvr>
                                        <p:cTn id="64" dur="1" fill="hold">
                                          <p:stCondLst>
                                            <p:cond delay="0"/>
                                          </p:stCondLst>
                                        </p:cTn>
                                        <p:tgtEl>
                                          <p:spTgt spid="75779">
                                            <p:txEl>
                                              <p:pRg st="14" end="14"/>
                                            </p:txEl>
                                          </p:spTgt>
                                        </p:tgtEl>
                                        <p:attrNameLst>
                                          <p:attrName>style.visibility</p:attrName>
                                        </p:attrNameLst>
                                      </p:cBhvr>
                                      <p:to>
                                        <p:strVal val="visible"/>
                                      </p:to>
                                    </p:set>
                                    <p:animEffect transition="in" filter="fade">
                                      <p:cBhvr>
                                        <p:cTn id="65" dur="2000"/>
                                        <p:tgtEl>
                                          <p:spTgt spid="75779">
                                            <p:txEl>
                                              <p:pRg st="14" end="14"/>
                                            </p:txEl>
                                          </p:spTgt>
                                        </p:tgtEl>
                                      </p:cBhvr>
                                    </p:animEffect>
                                  </p:childTnLst>
                                  <p:subTnLst>
                                    <p:animClr clrSpc="rgb" dir="cw">
                                      <p:cBhvr override="childStyle">
                                        <p:cTn dur="1" fill="hold" display="0" masterRel="nextClick" afterEffect="1"/>
                                        <p:tgtEl>
                                          <p:spTgt spid="75779">
                                            <p:txEl>
                                              <p:pRg st="14" end="14"/>
                                            </p:txEl>
                                          </p:spTgt>
                                        </p:tgtEl>
                                        <p:attrNameLst>
                                          <p:attrName>ppt_c</p:attrName>
                                        </p:attrNameLst>
                                      </p:cBhvr>
                                      <p:to>
                                        <a:schemeClr val="bg2"/>
                                      </p:to>
                                    </p:animClr>
                                  </p:subTnLst>
                                </p:cTn>
                              </p:par>
                              <p:par>
                                <p:cTn id="66" presetID="10" presetClass="entr" presetSubtype="0" fill="hold" grpId="0" nodeType="withEffect">
                                  <p:stCondLst>
                                    <p:cond delay="0"/>
                                  </p:stCondLst>
                                  <p:childTnLst>
                                    <p:set>
                                      <p:cBhvr>
                                        <p:cTn id="67" dur="1" fill="hold">
                                          <p:stCondLst>
                                            <p:cond delay="0"/>
                                          </p:stCondLst>
                                        </p:cTn>
                                        <p:tgtEl>
                                          <p:spTgt spid="75779">
                                            <p:txEl>
                                              <p:pRg st="15" end="15"/>
                                            </p:txEl>
                                          </p:spTgt>
                                        </p:tgtEl>
                                        <p:attrNameLst>
                                          <p:attrName>style.visibility</p:attrName>
                                        </p:attrNameLst>
                                      </p:cBhvr>
                                      <p:to>
                                        <p:strVal val="visible"/>
                                      </p:to>
                                    </p:set>
                                    <p:animEffect transition="in" filter="fade">
                                      <p:cBhvr>
                                        <p:cTn id="68" dur="2000"/>
                                        <p:tgtEl>
                                          <p:spTgt spid="75779">
                                            <p:txEl>
                                              <p:pRg st="15" end="15"/>
                                            </p:txEl>
                                          </p:spTgt>
                                        </p:tgtEl>
                                      </p:cBhvr>
                                    </p:animEffect>
                                  </p:childTnLst>
                                  <p:subTnLst>
                                    <p:animClr clrSpc="rgb" dir="cw">
                                      <p:cBhvr override="childStyle">
                                        <p:cTn dur="1" fill="hold" display="0" masterRel="nextClick" afterEffect="1"/>
                                        <p:tgtEl>
                                          <p:spTgt spid="75779">
                                            <p:txEl>
                                              <p:pRg st="15" end="15"/>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sr-Cyrl-RS" smtClean="0"/>
              <a:t>Физичко загађење</a:t>
            </a:r>
            <a:endParaRPr lang="sr-Latn-RS" smtClean="0"/>
          </a:p>
        </p:txBody>
      </p:sp>
      <p:sp>
        <p:nvSpPr>
          <p:cNvPr id="43011" name="Content Placeholder 2"/>
          <p:cNvSpPr>
            <a:spLocks noGrp="1"/>
          </p:cNvSpPr>
          <p:nvPr>
            <p:ph idx="1"/>
          </p:nvPr>
        </p:nvSpPr>
        <p:spPr/>
        <p:txBody>
          <a:bodyPr/>
          <a:lstStyle/>
          <a:p>
            <a:r>
              <a:rPr lang="sr-Cyrl-RS" smtClean="0"/>
              <a:t>Чврсти отпаци-метални опиљци</a:t>
            </a:r>
          </a:p>
          <a:p>
            <a:r>
              <a:rPr lang="sr-Cyrl-RS" smtClean="0"/>
              <a:t>Чађ</a:t>
            </a:r>
          </a:p>
          <a:p>
            <a:r>
              <a:rPr lang="sr-Cyrl-RS" smtClean="0"/>
              <a:t>прашина</a:t>
            </a:r>
            <a:endParaRPr lang="sr-Latn-RS" smtClean="0"/>
          </a:p>
        </p:txBody>
      </p:sp>
    </p:spTree>
    <p:extLst>
      <p:ext uri="{BB962C8B-B14F-4D97-AF65-F5344CB8AC3E}">
        <p14:creationId xmlns:p14="http://schemas.microsoft.com/office/powerpoint/2010/main" xmlns="" val="28285041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sr-Cyrl-RS" dirty="0" smtClean="0"/>
              <a:t>Радиоактивно загађивање хране</a:t>
            </a:r>
            <a:endParaRPr lang="sr-Latn-RS" dirty="0" smtClean="0"/>
          </a:p>
        </p:txBody>
      </p:sp>
      <p:sp>
        <p:nvSpPr>
          <p:cNvPr id="44035" name="Content Placeholder 2"/>
          <p:cNvSpPr>
            <a:spLocks noGrp="1"/>
          </p:cNvSpPr>
          <p:nvPr>
            <p:ph idx="1"/>
          </p:nvPr>
        </p:nvSpPr>
        <p:spPr>
          <a:xfrm>
            <a:off x="539750" y="1371600"/>
            <a:ext cx="8229600" cy="5105400"/>
          </a:xfrm>
        </p:spPr>
        <p:txBody>
          <a:bodyPr>
            <a:normAutofit fontScale="92500"/>
          </a:bodyPr>
          <a:lstStyle/>
          <a:p>
            <a:r>
              <a:rPr lang="vi-VN" sz="2200" dirty="0" smtClean="0"/>
              <a:t>Радиоактивно загађивање </a:t>
            </a:r>
            <a:r>
              <a:rPr lang="sr-Cyrl-RS" sz="2200" dirty="0" smtClean="0"/>
              <a:t>је </a:t>
            </a:r>
            <a:r>
              <a:rPr lang="vi-VN" sz="2200" dirty="0" smtClean="0"/>
              <a:t>свако повећање степена радиоактивности изнад вредности природне радиоактивности. </a:t>
            </a:r>
            <a:endParaRPr lang="sr-Cyrl-RS" sz="2200" dirty="0" smtClean="0"/>
          </a:p>
          <a:p>
            <a:r>
              <a:rPr lang="vi-VN" sz="2200" dirty="0" smtClean="0"/>
              <a:t>Извори могу бити природни и вештачки. Природни извори су најчешће космичког и земаљског порекла и не представљају јака загађења. Вештачки су пореклом из војних (пробе нуклеарног оружја које се по међународном споразуму могу вршити само у великим дубинама) и мирнодопских извора (нуклеарне електране, примена радиоизотопа у индустрији и пољопривреди, науци и медицине). </a:t>
            </a:r>
            <a:endParaRPr lang="sr-Cyrl-RS" sz="2200" dirty="0" smtClean="0"/>
          </a:p>
          <a:p>
            <a:r>
              <a:rPr lang="vi-VN" sz="2200" dirty="0" smtClean="0"/>
              <a:t>Нуклерни отпад је највећа опасност за човечанство. Сагоревањем једне тоне нуклеарног горива остаје једна трећина радиоактивног отпада који садржи радионуклеиде са дугим временским полураспадом. Овај отпад се пакује у специјалне контејнере који морају бити добро изоловани, одлаже се у напуштене руднике или складишти у дубоким слојевима Земљине коре или у океанским дубинама. </a:t>
            </a:r>
            <a:endParaRPr lang="sr-Latn-RS" sz="2200" dirty="0" smtClean="0"/>
          </a:p>
          <a:p>
            <a:endParaRPr lang="sr-Latn-RS" sz="1400" dirty="0" smtClean="0"/>
          </a:p>
        </p:txBody>
      </p:sp>
    </p:spTree>
    <p:extLst>
      <p:ext uri="{BB962C8B-B14F-4D97-AF65-F5344CB8AC3E}">
        <p14:creationId xmlns:p14="http://schemas.microsoft.com/office/powerpoint/2010/main" xmlns="" val="2097087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Здравствена безбедност хране</a:t>
            </a:r>
            <a:endParaRPr lang="en-US" dirty="0"/>
          </a:p>
        </p:txBody>
      </p:sp>
      <p:sp>
        <p:nvSpPr>
          <p:cNvPr id="3" name="Content Placeholder 2"/>
          <p:cNvSpPr>
            <a:spLocks noGrp="1"/>
          </p:cNvSpPr>
          <p:nvPr>
            <p:ph idx="1"/>
          </p:nvPr>
        </p:nvSpPr>
        <p:spPr/>
        <p:txBody>
          <a:bodyPr>
            <a:normAutofit fontScale="92500" lnSpcReduction="10000"/>
          </a:bodyPr>
          <a:lstStyle/>
          <a:p>
            <a:r>
              <a:rPr lang="sr-Cyrl-RS" dirty="0" smtClean="0"/>
              <a:t>Контроле</a:t>
            </a:r>
          </a:p>
          <a:p>
            <a:r>
              <a:rPr lang="sr-Cyrl-RS" dirty="0" smtClean="0"/>
              <a:t>Испитивања</a:t>
            </a:r>
          </a:p>
          <a:p>
            <a:r>
              <a:rPr lang="sr-Cyrl-RS" dirty="0" smtClean="0"/>
              <a:t>Системи квалитета</a:t>
            </a:r>
          </a:p>
          <a:p>
            <a:endParaRPr lang="sr-Cyrl-RS" dirty="0" smtClean="0"/>
          </a:p>
          <a:p>
            <a:r>
              <a:rPr lang="sr-Cyrl-RS" dirty="0" smtClean="0"/>
              <a:t>Министарство здравља-санитарни инспектори и гранични санитарни инспектори</a:t>
            </a:r>
          </a:p>
          <a:p>
            <a:r>
              <a:rPr lang="sr-Cyrl-RS" dirty="0" smtClean="0"/>
              <a:t>Министарство пољопривреде-фитосанитарни инспектори и пољопривредни инспектори</a:t>
            </a:r>
          </a:p>
          <a:p>
            <a:r>
              <a:rPr lang="sr-Cyrl-RS" dirty="0" smtClean="0"/>
              <a:t>Управа за ветерину-ветеринарски инспектори</a:t>
            </a:r>
            <a:endParaRPr lang="en-US" dirty="0"/>
          </a:p>
        </p:txBody>
      </p:sp>
    </p:spTree>
    <p:extLst>
      <p:ext uri="{BB962C8B-B14F-4D97-AF65-F5344CB8AC3E}">
        <p14:creationId xmlns:p14="http://schemas.microsoft.com/office/powerpoint/2010/main" xmlns="" val="13601598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Радиоактивно загађивање хране</a:t>
            </a:r>
            <a:endParaRPr lang="en-US" dirty="0"/>
          </a:p>
        </p:txBody>
      </p:sp>
      <p:sp>
        <p:nvSpPr>
          <p:cNvPr id="3" name="Content Placeholder 2"/>
          <p:cNvSpPr>
            <a:spLocks noGrp="1"/>
          </p:cNvSpPr>
          <p:nvPr>
            <p:ph idx="1"/>
          </p:nvPr>
        </p:nvSpPr>
        <p:spPr/>
        <p:txBody>
          <a:bodyPr>
            <a:normAutofit fontScale="70000" lnSpcReduction="20000"/>
          </a:bodyPr>
          <a:lstStyle/>
          <a:p>
            <a:r>
              <a:rPr lang="vi-VN" dirty="0" smtClean="0"/>
              <a:t>Радиоактивно загађивање је најопаснији облик загађивања са трајним последицама на нивоу генотипа. Радиоактивни зраци имају снажно негативно дејство, доводе до промена у структури наследног матријала, односно ДНК а могу изазвати и смрт. </a:t>
            </a:r>
            <a:endParaRPr lang="sr-Cyrl-RS" dirty="0" smtClean="0"/>
          </a:p>
          <a:p>
            <a:r>
              <a:rPr lang="vi-VN" dirty="0" smtClean="0"/>
              <a:t>Последице озрачености су велика стопа смртности као и појава канцерогених и тертаогених ефеката (Хирошима и Нагасаки</a:t>
            </a:r>
            <a:r>
              <a:rPr lang="sr-Cyrl-RS" dirty="0" smtClean="0"/>
              <a:t>, Чернобиљ</a:t>
            </a:r>
            <a:r>
              <a:rPr lang="vi-VN" dirty="0" smtClean="0"/>
              <a:t>). </a:t>
            </a:r>
            <a:endParaRPr lang="sr-Cyrl-RS" dirty="0" smtClean="0"/>
          </a:p>
          <a:p>
            <a:r>
              <a:rPr lang="vi-VN" dirty="0" smtClean="0"/>
              <a:t>Толерантност живих организама према радиоактивности зависи од сложености њихове грађе. Организми на нижем ступњу развоја су толерантнији од оних на вишем ступњу развоја (шкорпије, инсекти и бактерије могу поднети неколико стотина пута веће дозе од човека). </a:t>
            </a:r>
            <a:endParaRPr lang="sr-Latn-RS" dirty="0" smtClean="0"/>
          </a:p>
          <a:p>
            <a:endParaRPr lang="en-US" dirty="0"/>
          </a:p>
        </p:txBody>
      </p:sp>
    </p:spTree>
    <p:extLst>
      <p:ext uri="{BB962C8B-B14F-4D97-AF65-F5344CB8AC3E}">
        <p14:creationId xmlns:p14="http://schemas.microsoft.com/office/powerpoint/2010/main" xmlns="" val="17211707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sr-Cyrl-RS" smtClean="0"/>
              <a:t>Биолошка контаминација хране</a:t>
            </a:r>
            <a:endParaRPr lang="sr-Latn-RS" smtClean="0"/>
          </a:p>
        </p:txBody>
      </p:sp>
      <p:sp>
        <p:nvSpPr>
          <p:cNvPr id="45059" name="Content Placeholder 2"/>
          <p:cNvSpPr>
            <a:spLocks noGrp="1"/>
          </p:cNvSpPr>
          <p:nvPr>
            <p:ph idx="1"/>
          </p:nvPr>
        </p:nvSpPr>
        <p:spPr/>
        <p:txBody>
          <a:bodyPr>
            <a:normAutofit fontScale="92500" lnSpcReduction="20000"/>
          </a:bodyPr>
          <a:lstStyle/>
          <a:p>
            <a:r>
              <a:rPr lang="sr-Latn-RS" sz="2400" dirty="0" smtClean="0"/>
              <a:t>Као биолошки носиоци штетних хемијских супстанци се могу навести: кукољ</a:t>
            </a:r>
            <a:r>
              <a:rPr lang="sr-Cyrl-RS" sz="2400" dirty="0" smtClean="0"/>
              <a:t>и</a:t>
            </a:r>
            <a:r>
              <a:rPr lang="sr-Latn-RS" sz="2400" dirty="0" smtClean="0"/>
              <a:t>, гљиве, биљке,</a:t>
            </a:r>
            <a:r>
              <a:rPr lang="sr-Cyrl-RS" sz="2400" dirty="0" smtClean="0"/>
              <a:t> инсекти, глодари,</a:t>
            </a:r>
            <a:r>
              <a:rPr lang="sr-Latn-RS" sz="2400" dirty="0" smtClean="0"/>
              <a:t> бактерије,паразити,вируси. </a:t>
            </a:r>
            <a:endParaRPr lang="sr-Cyrl-RS" sz="2400" dirty="0" smtClean="0"/>
          </a:p>
          <a:p>
            <a:r>
              <a:rPr lang="sr-Latn-RS" sz="2400" dirty="0" smtClean="0"/>
              <a:t>Споре гљивица (плесни) распрострањене су у свим географским подручјима. Погодна средина за њихов развој су производи биљног и животињског порекла богати беланчевинама и угљеним хидратима. Плесан својом активношћу ствара једињења која могу бити корисна – антибиотици, али и штетна –микотоксини. </a:t>
            </a:r>
            <a:endParaRPr lang="sr-Cyrl-RS" sz="2400" dirty="0" smtClean="0"/>
          </a:p>
          <a:p>
            <a:r>
              <a:rPr lang="sr-Latn-RS" sz="2400" dirty="0" smtClean="0"/>
              <a:t>Биолошке штетне материје у организам могу доспети непосредно –конзумирањем загађених намирница и посредно –узимањем млека, меса и јаја животиња које се хране загађеном храном</a:t>
            </a:r>
            <a:r>
              <a:rPr lang="sr-Cyrl-RS" sz="2400" dirty="0" smtClean="0"/>
              <a:t>.</a:t>
            </a:r>
          </a:p>
          <a:p>
            <a:r>
              <a:rPr lang="sr-Cyrl-RS" sz="2400" dirty="0" smtClean="0"/>
              <a:t>мишја грозница-Хеморагијска</a:t>
            </a:r>
            <a:r>
              <a:rPr lang="sr-Latn-RS" sz="2400" dirty="0" smtClean="0"/>
              <a:t> </a:t>
            </a:r>
            <a:r>
              <a:rPr lang="sr-Cyrl-RS" sz="2400" dirty="0" smtClean="0"/>
              <a:t>грозница</a:t>
            </a:r>
            <a:r>
              <a:rPr lang="sr-Latn-RS" sz="2400" dirty="0" smtClean="0"/>
              <a:t> </a:t>
            </a:r>
            <a:r>
              <a:rPr lang="sr-Cyrl-RS" sz="2400" dirty="0" smtClean="0"/>
              <a:t>са</a:t>
            </a:r>
            <a:r>
              <a:rPr lang="sr-Latn-RS" sz="2400" dirty="0" smtClean="0"/>
              <a:t> </a:t>
            </a:r>
            <a:r>
              <a:rPr lang="sr-Cyrl-RS" sz="2400" dirty="0" smtClean="0"/>
              <a:t>бубрезним</a:t>
            </a:r>
            <a:r>
              <a:rPr lang="sr-Latn-RS" sz="2400" dirty="0" smtClean="0"/>
              <a:t> </a:t>
            </a:r>
            <a:r>
              <a:rPr lang="sr-Cyrl-RS" sz="2400" dirty="0" smtClean="0"/>
              <a:t>синдромом</a:t>
            </a:r>
            <a:r>
              <a:rPr lang="sr-Latn-RS" sz="2400" dirty="0" smtClean="0"/>
              <a:t> (HGBS)</a:t>
            </a:r>
          </a:p>
          <a:p>
            <a:endParaRPr lang="sr-Latn-RS" dirty="0" smtClean="0"/>
          </a:p>
        </p:txBody>
      </p:sp>
    </p:spTree>
    <p:extLst>
      <p:ext uri="{BB962C8B-B14F-4D97-AF65-F5344CB8AC3E}">
        <p14:creationId xmlns:p14="http://schemas.microsoft.com/office/powerpoint/2010/main" xmlns="" val="2097483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Content Placeholder 2"/>
          <p:cNvSpPr>
            <a:spLocks noGrp="1"/>
          </p:cNvSpPr>
          <p:nvPr>
            <p:ph idx="1"/>
          </p:nvPr>
        </p:nvSpPr>
        <p:spPr>
          <a:xfrm>
            <a:off x="395536" y="836712"/>
            <a:ext cx="8229600" cy="4525962"/>
          </a:xfrm>
        </p:spPr>
        <p:txBody>
          <a:bodyPr/>
          <a:lstStyle/>
          <a:p>
            <a:pPr marL="0" indent="0" algn="ctr">
              <a:buNone/>
            </a:pPr>
            <a:r>
              <a:rPr lang="sr-Cyrl-CS" b="1" dirty="0" smtClean="0"/>
              <a:t>МИКРОБИОЛОШКА КОНТАМИНАЦИЈА ХРАНЕ</a:t>
            </a:r>
          </a:p>
          <a:p>
            <a:pPr marL="0" indent="0" algn="ctr">
              <a:buNone/>
            </a:pPr>
            <a:endParaRPr lang="sr-Cyrl-CS" b="1" dirty="0" smtClean="0"/>
          </a:p>
          <a:p>
            <a:r>
              <a:rPr lang="sr-Cyrl-CS" dirty="0" smtClean="0"/>
              <a:t>ТРОВАЊА ХРАНОМ</a:t>
            </a:r>
          </a:p>
          <a:p>
            <a:endParaRPr lang="sr-Cyrl-CS" dirty="0" smtClean="0"/>
          </a:p>
          <a:p>
            <a:r>
              <a:rPr lang="sr-Cyrl-CS" dirty="0" smtClean="0"/>
              <a:t>АЛИМЕНТАРНЕ ИНТОКСИКАЦИЈЕ И </a:t>
            </a:r>
          </a:p>
          <a:p>
            <a:endParaRPr lang="sr-Cyrl-CS" dirty="0" smtClean="0"/>
          </a:p>
          <a:p>
            <a:r>
              <a:rPr lang="sr-Cyrl-CS" dirty="0" smtClean="0"/>
              <a:t>ТОКСИИНФЕКЦИЈЕ</a:t>
            </a:r>
          </a:p>
        </p:txBody>
      </p:sp>
      <p:cxnSp>
        <p:nvCxnSpPr>
          <p:cNvPr id="3" name="Straight Arrow Connector 2"/>
          <p:cNvCxnSpPr/>
          <p:nvPr/>
        </p:nvCxnSpPr>
        <p:spPr>
          <a:xfrm flipH="1">
            <a:off x="3059832" y="1556792"/>
            <a:ext cx="122413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591780" y="1556792"/>
            <a:ext cx="1692188" cy="27363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283968" y="1556792"/>
            <a:ext cx="504056" cy="17281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817676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idx="1"/>
          </p:nvPr>
        </p:nvSpPr>
        <p:spPr>
          <a:xfrm>
            <a:off x="395288" y="1125538"/>
            <a:ext cx="8001000" cy="5029200"/>
          </a:xfrm>
        </p:spPr>
        <p:txBody>
          <a:bodyPr>
            <a:normAutofit/>
          </a:bodyPr>
          <a:lstStyle/>
          <a:p>
            <a:pPr lvl="1">
              <a:lnSpc>
                <a:spcPct val="90000"/>
              </a:lnSpc>
              <a:buClr>
                <a:schemeClr val="accent1"/>
              </a:buClr>
              <a:buSzPct val="150000"/>
              <a:buFont typeface="Wingdings" pitchFamily="2" charset="2"/>
              <a:buChar char="§"/>
            </a:pPr>
            <a:r>
              <a:rPr lang="hr-HR" sz="2600" smtClean="0"/>
              <a:t>Забележене су бројна обољења људи настала после конзумирања к</a:t>
            </a:r>
            <a:r>
              <a:rPr lang="en-US" sz="2600" smtClean="0"/>
              <a:t>онтаминиран</a:t>
            </a:r>
            <a:r>
              <a:rPr lang="hr-HR" sz="2600" smtClean="0"/>
              <a:t>е</a:t>
            </a:r>
            <a:r>
              <a:rPr lang="en-US" sz="2600" smtClean="0"/>
              <a:t> хран</a:t>
            </a:r>
            <a:r>
              <a:rPr lang="hr-HR" sz="2600" smtClean="0"/>
              <a:t>е</a:t>
            </a:r>
            <a:r>
              <a:rPr lang="en-US" sz="2600" smtClean="0"/>
              <a:t> </a:t>
            </a:r>
            <a:r>
              <a:rPr lang="hr-HR" sz="2600" smtClean="0"/>
              <a:t>и </a:t>
            </a:r>
            <a:r>
              <a:rPr lang="en-US" sz="2600" smtClean="0"/>
              <a:t>вод</a:t>
            </a:r>
            <a:r>
              <a:rPr lang="hr-HR" sz="2600" smtClean="0"/>
              <a:t>е. </a:t>
            </a:r>
          </a:p>
          <a:p>
            <a:pPr lvl="1">
              <a:lnSpc>
                <a:spcPct val="90000"/>
              </a:lnSpc>
              <a:buClr>
                <a:schemeClr val="accent1"/>
              </a:buClr>
              <a:buSzPct val="150000"/>
              <a:buFont typeface="Wingdings" pitchFamily="2" charset="2"/>
              <a:buChar char="§"/>
            </a:pPr>
            <a:endParaRPr lang="hr-HR" sz="1300" smtClean="0"/>
          </a:p>
          <a:p>
            <a:pPr lvl="1">
              <a:lnSpc>
                <a:spcPct val="90000"/>
              </a:lnSpc>
              <a:buClr>
                <a:schemeClr val="accent1"/>
              </a:buClr>
              <a:buSzPct val="150000"/>
              <a:buFont typeface="Wingdings" pitchFamily="2" charset="2"/>
              <a:buChar char="§"/>
            </a:pPr>
            <a:r>
              <a:rPr lang="hr-HR" sz="2600" smtClean="0"/>
              <a:t>Смањењу појаве алиментарних обољења допринели су:</a:t>
            </a:r>
          </a:p>
          <a:p>
            <a:pPr lvl="1">
              <a:lnSpc>
                <a:spcPct val="90000"/>
              </a:lnSpc>
              <a:buSzPct val="150000"/>
              <a:buFontTx/>
              <a:buChar char="•"/>
            </a:pPr>
            <a:endParaRPr lang="hr-HR" sz="1300" smtClean="0"/>
          </a:p>
          <a:p>
            <a:pPr lvl="1">
              <a:lnSpc>
                <a:spcPct val="90000"/>
              </a:lnSpc>
            </a:pPr>
            <a:r>
              <a:rPr lang="hr-HR" sz="2200" smtClean="0"/>
              <a:t>Прерада и дезинфекција воде,</a:t>
            </a:r>
            <a:endParaRPr lang="sr-Cyrl-CS" sz="2200" smtClean="0"/>
          </a:p>
          <a:p>
            <a:pPr lvl="1">
              <a:lnSpc>
                <a:spcPct val="90000"/>
              </a:lnSpc>
            </a:pPr>
            <a:r>
              <a:rPr lang="hr-HR" sz="2200" smtClean="0"/>
              <a:t> правилно</a:t>
            </a:r>
            <a:r>
              <a:rPr lang="sr-Cyrl-CS" sz="2200" smtClean="0"/>
              <a:t> </a:t>
            </a:r>
            <a:r>
              <a:rPr lang="hr-HR" sz="2200" smtClean="0"/>
              <a:t>уклањање отпада.</a:t>
            </a:r>
            <a:r>
              <a:rPr lang="hr-HR" smtClean="0"/>
              <a:t> </a:t>
            </a:r>
            <a:endParaRPr lang="en-US" smtClean="0"/>
          </a:p>
          <a:p>
            <a:pPr lvl="1">
              <a:lnSpc>
                <a:spcPct val="90000"/>
              </a:lnSpc>
              <a:buFontTx/>
              <a:buNone/>
            </a:pPr>
            <a:endParaRPr lang="en-US" sz="1300" smtClean="0"/>
          </a:p>
          <a:p>
            <a:pPr lvl="1">
              <a:lnSpc>
                <a:spcPct val="90000"/>
              </a:lnSpc>
            </a:pPr>
            <a:r>
              <a:rPr lang="hr-HR" sz="2200" smtClean="0"/>
              <a:t>Прање и дезинфекција руку.</a:t>
            </a:r>
            <a:endParaRPr lang="en-US" sz="2200" smtClean="0"/>
          </a:p>
          <a:p>
            <a:pPr lvl="1">
              <a:lnSpc>
                <a:spcPct val="90000"/>
              </a:lnSpc>
            </a:pPr>
            <a:endParaRPr lang="en-US" sz="1300" smtClean="0"/>
          </a:p>
          <a:p>
            <a:pPr lvl="1">
              <a:lnSpc>
                <a:spcPct val="90000"/>
              </a:lnSpc>
            </a:pPr>
            <a:r>
              <a:rPr lang="hr-HR" sz="2200" smtClean="0"/>
              <a:t>Пастеризација млека 		</a:t>
            </a:r>
            <a:r>
              <a:rPr lang="en-US" sz="2200" smtClean="0"/>
              <a:t>	1908</a:t>
            </a:r>
            <a:r>
              <a:rPr lang="hr-HR" sz="2200" smtClean="0"/>
              <a:t>. г.</a:t>
            </a:r>
            <a:endParaRPr lang="en-US" sz="2200" smtClean="0"/>
          </a:p>
          <a:p>
            <a:pPr lvl="1">
              <a:lnSpc>
                <a:spcPct val="90000"/>
              </a:lnSpc>
            </a:pPr>
            <a:r>
              <a:rPr lang="hr-HR" sz="2200" smtClean="0"/>
              <a:t>Расхладни уређаји у домаћинству 	</a:t>
            </a:r>
            <a:r>
              <a:rPr lang="en-US" sz="2200" smtClean="0"/>
              <a:t>	1913</a:t>
            </a:r>
            <a:r>
              <a:rPr lang="hr-HR" sz="2200" smtClean="0"/>
              <a:t>.г.</a:t>
            </a:r>
            <a:endParaRPr lang="en-US" sz="2200" smtClean="0"/>
          </a:p>
          <a:p>
            <a:pPr>
              <a:lnSpc>
                <a:spcPct val="90000"/>
              </a:lnSpc>
              <a:buClr>
                <a:schemeClr val="accent2"/>
              </a:buClr>
            </a:pPr>
            <a:endParaRPr lang="en-GB" sz="2700" smtClean="0"/>
          </a:p>
        </p:txBody>
      </p:sp>
    </p:spTree>
    <p:extLst>
      <p:ext uri="{BB962C8B-B14F-4D97-AF65-F5344CB8AC3E}">
        <p14:creationId xmlns:p14="http://schemas.microsoft.com/office/powerpoint/2010/main" xmlns="" val="30920217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sr-Latn-CS" sz="2800" smtClean="0"/>
              <a:t>Тровања храном </a:t>
            </a:r>
            <a:r>
              <a:rPr lang="hr-HR" sz="2700" smtClean="0"/>
              <a:t>(болести преносиве храном)</a:t>
            </a:r>
            <a:endParaRPr lang="en-US" sz="2700" smtClean="0"/>
          </a:p>
        </p:txBody>
      </p:sp>
      <p:sp>
        <p:nvSpPr>
          <p:cNvPr id="111619" name="Rectangle 3"/>
          <p:cNvSpPr>
            <a:spLocks noGrp="1" noChangeArrowheads="1"/>
          </p:cNvSpPr>
          <p:nvPr>
            <p:ph idx="1"/>
          </p:nvPr>
        </p:nvSpPr>
        <p:spPr>
          <a:xfrm>
            <a:off x="468313" y="2060575"/>
            <a:ext cx="8229600" cy="4530725"/>
          </a:xfrm>
        </p:spPr>
        <p:txBody>
          <a:bodyPr/>
          <a:lstStyle/>
          <a:p>
            <a:r>
              <a:rPr lang="en-GB" sz="2600" smtClean="0"/>
              <a:t>Нормал</a:t>
            </a:r>
            <a:r>
              <a:rPr lang="sr-Latn-CS" sz="2600" smtClean="0"/>
              <a:t>но се повезују са симптомима као што су дијареја и повраћање;</a:t>
            </a:r>
          </a:p>
          <a:p>
            <a:endParaRPr lang="en-GB" sz="1300" smtClean="0"/>
          </a:p>
          <a:p>
            <a:r>
              <a:rPr lang="sr-Latn-CS" sz="2600" smtClean="0"/>
              <a:t>Могу такође да буду укључени главобоља, стомачни грчеви и грозница; </a:t>
            </a:r>
          </a:p>
          <a:p>
            <a:endParaRPr lang="sr-Latn-CS" sz="1300" smtClean="0"/>
          </a:p>
          <a:p>
            <a:r>
              <a:rPr lang="sr-Latn-CS" sz="2600" smtClean="0"/>
              <a:t>Највећи број тровања храном је изазван бактеријама или њиховим токсинима. </a:t>
            </a:r>
          </a:p>
          <a:p>
            <a:endParaRPr lang="sr-Latn-CS" sz="1300" smtClean="0"/>
          </a:p>
          <a:p>
            <a:r>
              <a:rPr lang="sr-Latn-CS" sz="2600" smtClean="0"/>
              <a:t>Други узроци тровања храном могу да буду </a:t>
            </a:r>
            <a:r>
              <a:rPr lang="en-GB" sz="2600" smtClean="0"/>
              <a:t>м</a:t>
            </a:r>
            <a:r>
              <a:rPr lang="sr-Latn-CS" sz="2600" smtClean="0"/>
              <a:t>ик</a:t>
            </a:r>
            <a:r>
              <a:rPr lang="en-GB" sz="2600" smtClean="0"/>
              <a:t>ото</a:t>
            </a:r>
            <a:r>
              <a:rPr lang="sr-Latn-CS" sz="2600" smtClean="0"/>
              <a:t>кс</a:t>
            </a:r>
            <a:r>
              <a:rPr lang="en-GB" sz="2600" smtClean="0"/>
              <a:t>ин</a:t>
            </a:r>
            <a:r>
              <a:rPr lang="sr-Latn-CS" sz="2600" smtClean="0"/>
              <a:t>и.</a:t>
            </a:r>
            <a:endParaRPr lang="en-US" sz="2600" smtClean="0"/>
          </a:p>
          <a:p>
            <a:endParaRPr lang="en-US" sz="2600" smtClean="0"/>
          </a:p>
        </p:txBody>
      </p:sp>
    </p:spTree>
    <p:extLst>
      <p:ext uri="{BB962C8B-B14F-4D97-AF65-F5344CB8AC3E}">
        <p14:creationId xmlns:p14="http://schemas.microsoft.com/office/powerpoint/2010/main" xmlns="" val="26840962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sr-Latn-CS" sz="2700" smtClean="0"/>
              <a:t>Алиментарна обољења (болести преносиве храном</a:t>
            </a:r>
            <a:r>
              <a:rPr lang="en-US" sz="2700" smtClean="0"/>
              <a:t>)</a:t>
            </a:r>
          </a:p>
        </p:txBody>
      </p:sp>
      <p:sp>
        <p:nvSpPr>
          <p:cNvPr id="6147" name="Rectangle 3"/>
          <p:cNvSpPr>
            <a:spLocks noGrp="1" noChangeArrowheads="1"/>
          </p:cNvSpPr>
          <p:nvPr>
            <p:ph idx="1"/>
          </p:nvPr>
        </p:nvSpPr>
        <p:spPr>
          <a:xfrm>
            <a:off x="468313" y="2565400"/>
            <a:ext cx="8229600" cy="3992563"/>
          </a:xfrm>
        </p:spPr>
        <p:txBody>
          <a:bodyPr>
            <a:normAutofit/>
          </a:bodyPr>
          <a:lstStyle/>
          <a:p>
            <a:pPr>
              <a:lnSpc>
                <a:spcPct val="90000"/>
              </a:lnSpc>
            </a:pPr>
            <a:r>
              <a:rPr lang="sr-Latn-CS" sz="2600" smtClean="0"/>
              <a:t>Процењује се да има 250 узрочника алиментарних обољења. </a:t>
            </a:r>
            <a:endParaRPr lang="en-US" sz="2600" smtClean="0"/>
          </a:p>
          <a:p>
            <a:pPr>
              <a:lnSpc>
                <a:spcPct val="90000"/>
              </a:lnSpc>
            </a:pPr>
            <a:endParaRPr lang="sr-Latn-CS" sz="1100" smtClean="0"/>
          </a:p>
          <a:p>
            <a:pPr>
              <a:lnSpc>
                <a:spcPct val="90000"/>
              </a:lnSpc>
            </a:pPr>
            <a:r>
              <a:rPr lang="sr-Latn-CS" sz="2600" smtClean="0"/>
              <a:t>Алиментарно обољење</a:t>
            </a:r>
            <a:endParaRPr lang="en-US" sz="800" smtClean="0"/>
          </a:p>
          <a:p>
            <a:pPr lvl="1">
              <a:lnSpc>
                <a:spcPct val="90000"/>
              </a:lnSpc>
            </a:pPr>
            <a:r>
              <a:rPr lang="en-US" sz="2200" smtClean="0"/>
              <a:t>2 </a:t>
            </a:r>
            <a:r>
              <a:rPr lang="sr-Latn-CS" sz="2200" smtClean="0"/>
              <a:t>или више случајева истих обољења насталих као последица конзумирања хране. </a:t>
            </a:r>
            <a:endParaRPr lang="en-US" sz="2200" smtClean="0"/>
          </a:p>
          <a:p>
            <a:pPr lvl="1">
              <a:lnSpc>
                <a:spcPct val="90000"/>
              </a:lnSpc>
            </a:pPr>
            <a:endParaRPr lang="sr-Latn-CS" sz="800" smtClean="0"/>
          </a:p>
          <a:p>
            <a:pPr lvl="1">
              <a:lnSpc>
                <a:spcPct val="90000"/>
              </a:lnSpc>
            </a:pPr>
            <a:r>
              <a:rPr lang="sr-Latn-CS" sz="2200" smtClean="0"/>
              <a:t>Најчешћи узрочници болести су бактерије. </a:t>
            </a:r>
            <a:endParaRPr lang="en-US" sz="2200" smtClean="0"/>
          </a:p>
          <a:p>
            <a:pPr lvl="1">
              <a:lnSpc>
                <a:spcPct val="90000"/>
              </a:lnSpc>
            </a:pPr>
            <a:endParaRPr lang="sr-Latn-CS" sz="800" smtClean="0"/>
          </a:p>
          <a:p>
            <a:pPr lvl="1">
              <a:lnSpc>
                <a:spcPct val="90000"/>
              </a:lnSpc>
            </a:pPr>
            <a:r>
              <a:rPr lang="sr-Latn-CS" sz="2200" smtClean="0"/>
              <a:t>Такође болести преносиве храном могу да изазову </a:t>
            </a:r>
            <a:r>
              <a:rPr lang="en-US" sz="2200" smtClean="0"/>
              <a:t>вирус</a:t>
            </a:r>
            <a:r>
              <a:rPr lang="sr-Latn-CS" sz="2200" smtClean="0"/>
              <a:t>и</a:t>
            </a:r>
            <a:r>
              <a:rPr lang="en-US" sz="2200" smtClean="0"/>
              <a:t>, пара</a:t>
            </a:r>
            <a:r>
              <a:rPr lang="sr-Latn-CS" sz="2200" smtClean="0"/>
              <a:t>з</a:t>
            </a:r>
            <a:r>
              <a:rPr lang="en-US" sz="2200" smtClean="0"/>
              <a:t>ит</a:t>
            </a:r>
            <a:r>
              <a:rPr lang="sr-Latn-CS" sz="2200" smtClean="0"/>
              <a:t>и</a:t>
            </a:r>
            <a:r>
              <a:rPr lang="en-US" sz="2200" smtClean="0"/>
              <a:t>, </a:t>
            </a:r>
            <a:r>
              <a:rPr lang="sr-Latn-CS" sz="2200" smtClean="0"/>
              <a:t>природне и синтетисане хемијске материје, као и токсини микроорганизама. </a:t>
            </a:r>
            <a:endParaRPr lang="en-US" sz="2200" smtClean="0"/>
          </a:p>
          <a:p>
            <a:pPr>
              <a:lnSpc>
                <a:spcPct val="90000"/>
              </a:lnSpc>
            </a:pPr>
            <a:endParaRPr lang="en-US" smtClean="0"/>
          </a:p>
        </p:txBody>
      </p:sp>
    </p:spTree>
    <p:extLst>
      <p:ext uri="{BB962C8B-B14F-4D97-AF65-F5344CB8AC3E}">
        <p14:creationId xmlns:p14="http://schemas.microsoft.com/office/powerpoint/2010/main" xmlns="" val="13880164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buClr>
                <a:schemeClr val="accent2"/>
              </a:buClr>
            </a:pPr>
            <a:r>
              <a:rPr lang="hr-HR" sz="2700" smtClean="0"/>
              <a:t>Алиментарна обољења (болести преносиве храном)</a:t>
            </a:r>
            <a:endParaRPr lang="en-GB" sz="2700" smtClean="0"/>
          </a:p>
        </p:txBody>
      </p:sp>
      <p:sp>
        <p:nvSpPr>
          <p:cNvPr id="113667" name="Rectangle 3"/>
          <p:cNvSpPr>
            <a:spLocks noGrp="1" noChangeArrowheads="1"/>
          </p:cNvSpPr>
          <p:nvPr>
            <p:ph idx="1"/>
          </p:nvPr>
        </p:nvSpPr>
        <p:spPr>
          <a:xfrm>
            <a:off x="1527175" y="2790825"/>
            <a:ext cx="7159625" cy="4022725"/>
          </a:xfrm>
        </p:spPr>
        <p:txBody>
          <a:bodyPr/>
          <a:lstStyle/>
          <a:p>
            <a:pPr>
              <a:buClr>
                <a:schemeClr val="accent2"/>
              </a:buClr>
            </a:pPr>
            <a:r>
              <a:rPr lang="hr-HR" smtClean="0"/>
              <a:t>Инфекције</a:t>
            </a:r>
          </a:p>
          <a:p>
            <a:pPr>
              <a:buClr>
                <a:schemeClr val="accent2"/>
              </a:buClr>
            </a:pPr>
            <a:endParaRPr lang="hr-HR" smtClean="0"/>
          </a:p>
          <a:p>
            <a:pPr>
              <a:buClr>
                <a:schemeClr val="accent2"/>
              </a:buClr>
            </a:pPr>
            <a:r>
              <a:rPr lang="hr-HR" smtClean="0"/>
              <a:t>Токсоинфекције</a:t>
            </a:r>
          </a:p>
          <a:p>
            <a:pPr>
              <a:buClr>
                <a:schemeClr val="accent2"/>
              </a:buClr>
            </a:pPr>
            <a:endParaRPr lang="hr-HR" smtClean="0"/>
          </a:p>
          <a:p>
            <a:pPr>
              <a:buClr>
                <a:schemeClr val="accent2"/>
              </a:buClr>
            </a:pPr>
            <a:r>
              <a:rPr lang="hr-HR" smtClean="0"/>
              <a:t>Интоксикације</a:t>
            </a:r>
          </a:p>
          <a:p>
            <a:pPr>
              <a:buClr>
                <a:schemeClr val="accent2"/>
              </a:buClr>
            </a:pPr>
            <a:endParaRPr lang="en-GB" smtClean="0"/>
          </a:p>
        </p:txBody>
      </p:sp>
    </p:spTree>
    <p:extLst>
      <p:ext uri="{BB962C8B-B14F-4D97-AF65-F5344CB8AC3E}">
        <p14:creationId xmlns:p14="http://schemas.microsoft.com/office/powerpoint/2010/main" xmlns="" val="2460672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68313" y="981075"/>
            <a:ext cx="8229600" cy="1139825"/>
          </a:xfrm>
        </p:spPr>
        <p:txBody>
          <a:bodyPr/>
          <a:lstStyle/>
          <a:p>
            <a:r>
              <a:rPr lang="sr-Latn-CS" sz="3200" smtClean="0"/>
              <a:t>Дефиниције</a:t>
            </a:r>
            <a:r>
              <a:rPr lang="en-US" sz="3200" smtClean="0"/>
              <a:t/>
            </a:r>
            <a:br>
              <a:rPr lang="en-US" sz="3200" smtClean="0"/>
            </a:br>
            <a:endParaRPr lang="en-US" sz="3200" smtClean="0"/>
          </a:p>
        </p:txBody>
      </p:sp>
      <p:sp>
        <p:nvSpPr>
          <p:cNvPr id="9219" name="Rectangle 3"/>
          <p:cNvSpPr>
            <a:spLocks noGrp="1" noChangeArrowheads="1"/>
          </p:cNvSpPr>
          <p:nvPr>
            <p:ph idx="1"/>
          </p:nvPr>
        </p:nvSpPr>
        <p:spPr>
          <a:xfrm>
            <a:off x="250825" y="1773238"/>
            <a:ext cx="8229600" cy="4065587"/>
          </a:xfrm>
        </p:spPr>
        <p:txBody>
          <a:bodyPr>
            <a:normAutofit/>
          </a:bodyPr>
          <a:lstStyle/>
          <a:p>
            <a:r>
              <a:rPr lang="sr-Latn-CS" sz="2400" b="1" smtClean="0"/>
              <a:t>Тровања</a:t>
            </a:r>
            <a:r>
              <a:rPr lang="en-US" sz="2400" smtClean="0"/>
              <a:t>: </a:t>
            </a:r>
            <a:r>
              <a:rPr lang="sr-Latn-CS" sz="2400" smtClean="0"/>
              <a:t>резултат конзумирања хране која садржи</a:t>
            </a:r>
            <a:r>
              <a:rPr lang="sr-Latn-CS" sz="2400" b="1" smtClean="0"/>
              <a:t> </a:t>
            </a:r>
            <a:r>
              <a:rPr lang="sr-Latn-CS" sz="2400" smtClean="0"/>
              <a:t>токсичне материје (хемикалије или токсине).</a:t>
            </a:r>
          </a:p>
          <a:p>
            <a:endParaRPr lang="sr-Latn-CS" sz="1400" smtClean="0"/>
          </a:p>
          <a:p>
            <a:r>
              <a:rPr lang="sr-Latn-CS" sz="2400" b="1" smtClean="0"/>
              <a:t>Инфекције</a:t>
            </a:r>
            <a:r>
              <a:rPr lang="sr-Latn-CS" sz="2400" smtClean="0"/>
              <a:t>: резултат конзумирања хране која садржи патогене микроорганизме. </a:t>
            </a:r>
          </a:p>
          <a:p>
            <a:endParaRPr lang="sr-Latn-CS" sz="1400" smtClean="0"/>
          </a:p>
          <a:p>
            <a:r>
              <a:rPr lang="sr-Latn-CS" sz="2800" b="1" smtClean="0"/>
              <a:t>Токсини</a:t>
            </a:r>
            <a:r>
              <a:rPr lang="sr-Latn-CS" sz="2800" smtClean="0"/>
              <a:t>: </a:t>
            </a:r>
            <a:r>
              <a:rPr lang="sr-Latn-CS" sz="2400" smtClean="0"/>
              <a:t>отрови које стварају живи организми</a:t>
            </a:r>
            <a:r>
              <a:rPr lang="sr-Latn-CS" sz="2800" smtClean="0"/>
              <a:t>.</a:t>
            </a:r>
            <a:endParaRPr lang="en-US" sz="2800" smtClean="0"/>
          </a:p>
          <a:p>
            <a:endParaRPr lang="en-US" sz="1400" smtClean="0"/>
          </a:p>
          <a:p>
            <a:r>
              <a:rPr lang="sr-Latn-CS" sz="2800" smtClean="0"/>
              <a:t> </a:t>
            </a:r>
            <a:r>
              <a:rPr lang="sr-Latn-CS" sz="2400" b="1" smtClean="0"/>
              <a:t>Интоксикације</a:t>
            </a:r>
            <a:r>
              <a:rPr lang="sr-Latn-CS" sz="2400" smtClean="0"/>
              <a:t>: оболења која настају као последица конзумирања хране која садржи токсине. </a:t>
            </a:r>
            <a:endParaRPr lang="en-US" sz="2400" smtClean="0"/>
          </a:p>
          <a:p>
            <a:endParaRPr lang="en-US" sz="3000" smtClean="0"/>
          </a:p>
        </p:txBody>
      </p:sp>
    </p:spTree>
    <p:extLst>
      <p:ext uri="{BB962C8B-B14F-4D97-AF65-F5344CB8AC3E}">
        <p14:creationId xmlns:p14="http://schemas.microsoft.com/office/powerpoint/2010/main" xmlns="" val="26510193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a:buClr>
                <a:schemeClr val="accent2"/>
              </a:buClr>
            </a:pPr>
            <a:r>
              <a:rPr lang="hr-HR" smtClean="0"/>
              <a:t>Вируси</a:t>
            </a:r>
            <a:endParaRPr lang="en-GB" smtClean="0"/>
          </a:p>
        </p:txBody>
      </p:sp>
      <p:sp>
        <p:nvSpPr>
          <p:cNvPr id="116739" name="Rectangle 3"/>
          <p:cNvSpPr>
            <a:spLocks noGrp="1" noChangeArrowheads="1"/>
          </p:cNvSpPr>
          <p:nvPr>
            <p:ph idx="1"/>
          </p:nvPr>
        </p:nvSpPr>
        <p:spPr/>
        <p:txBody>
          <a:bodyPr/>
          <a:lstStyle/>
          <a:p>
            <a:pPr>
              <a:lnSpc>
                <a:spcPct val="90000"/>
              </a:lnSpc>
              <a:buClr>
                <a:schemeClr val="accent2"/>
              </a:buClr>
              <a:buFontTx/>
              <a:buNone/>
            </a:pPr>
            <a:endParaRPr lang="sr-Latn-CS" sz="1500" smtClean="0"/>
          </a:p>
          <a:p>
            <a:pPr lvl="1">
              <a:lnSpc>
                <a:spcPct val="90000"/>
              </a:lnSpc>
            </a:pPr>
            <a:r>
              <a:rPr lang="sr-Latn-CS" smtClean="0"/>
              <a:t>О вирусима се размишља тек пошто се искључе бактерије као узрочници обољења.</a:t>
            </a:r>
            <a:endParaRPr lang="en-US" smtClean="0"/>
          </a:p>
          <a:p>
            <a:pPr lvl="1">
              <a:lnSpc>
                <a:spcPct val="90000"/>
              </a:lnSpc>
            </a:pPr>
            <a:endParaRPr lang="sr-Latn-CS" sz="1500" smtClean="0"/>
          </a:p>
          <a:p>
            <a:pPr lvl="1">
              <a:lnSpc>
                <a:spcPct val="90000"/>
              </a:lnSpc>
            </a:pPr>
            <a:r>
              <a:rPr lang="sr-Latn-CS" smtClean="0"/>
              <a:t>Сложеност техника за изоловање вируса из хране.</a:t>
            </a:r>
            <a:endParaRPr lang="en-US" smtClean="0"/>
          </a:p>
          <a:p>
            <a:pPr lvl="1">
              <a:lnSpc>
                <a:spcPct val="90000"/>
              </a:lnSpc>
            </a:pPr>
            <a:endParaRPr lang="sr-Latn-CS" sz="1500" smtClean="0"/>
          </a:p>
          <a:p>
            <a:pPr lvl="1">
              <a:lnSpc>
                <a:spcPct val="90000"/>
              </a:lnSpc>
            </a:pPr>
            <a:r>
              <a:rPr lang="sr-Latn-CS" smtClean="0"/>
              <a:t>Осетљивост електронске микроскопије 10</a:t>
            </a:r>
            <a:r>
              <a:rPr lang="sr-Latn-CS" baseline="30000" smtClean="0"/>
              <a:t>5 </a:t>
            </a:r>
            <a:r>
              <a:rPr lang="sr-Latn-CS" smtClean="0"/>
              <a:t>до 10</a:t>
            </a:r>
            <a:r>
              <a:rPr lang="sr-Latn-CS" baseline="30000" smtClean="0"/>
              <a:t>6</a:t>
            </a:r>
            <a:r>
              <a:rPr lang="sr-Latn-CS" smtClean="0"/>
              <a:t> вирусних честица/г хране.</a:t>
            </a:r>
            <a:endParaRPr lang="en-US" smtClean="0"/>
          </a:p>
          <a:p>
            <a:pPr lvl="1">
              <a:lnSpc>
                <a:spcPct val="90000"/>
              </a:lnSpc>
            </a:pPr>
            <a:endParaRPr lang="sr-Latn-CS" sz="1500" smtClean="0"/>
          </a:p>
          <a:p>
            <a:pPr lvl="1">
              <a:lnSpc>
                <a:spcPct val="90000"/>
              </a:lnSpc>
            </a:pPr>
            <a:r>
              <a:rPr lang="sr-Latn-CS" smtClean="0"/>
              <a:t>Инфективна доза 10-100 честица/г.</a:t>
            </a:r>
            <a:endParaRPr lang="en-US" smtClean="0"/>
          </a:p>
          <a:p>
            <a:pPr>
              <a:lnSpc>
                <a:spcPct val="90000"/>
              </a:lnSpc>
              <a:buClr>
                <a:schemeClr val="accent2"/>
              </a:buClr>
            </a:pPr>
            <a:endParaRPr lang="en-GB" smtClean="0"/>
          </a:p>
        </p:txBody>
      </p:sp>
    </p:spTree>
    <p:extLst>
      <p:ext uri="{BB962C8B-B14F-4D97-AF65-F5344CB8AC3E}">
        <p14:creationId xmlns:p14="http://schemas.microsoft.com/office/powerpoint/2010/main" xmlns="" val="3608769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539750" y="765175"/>
            <a:ext cx="8229600" cy="1139825"/>
          </a:xfrm>
        </p:spPr>
        <p:txBody>
          <a:bodyPr/>
          <a:lstStyle/>
          <a:p>
            <a:pPr>
              <a:buClr>
                <a:schemeClr val="accent2"/>
              </a:buClr>
            </a:pPr>
            <a:r>
              <a:rPr lang="hr-HR" sz="2800" smtClean="0"/>
              <a:t>Вирусне болести које се преносе</a:t>
            </a:r>
            <a:r>
              <a:rPr lang="sr-Cyrl-CS" sz="2800" smtClean="0"/>
              <a:t> храном</a:t>
            </a:r>
            <a:endParaRPr lang="en-GB" sz="2800" smtClean="0"/>
          </a:p>
        </p:txBody>
      </p:sp>
      <p:sp>
        <p:nvSpPr>
          <p:cNvPr id="117763" name="Rectangle 3"/>
          <p:cNvSpPr>
            <a:spLocks noGrp="1" noChangeArrowheads="1"/>
          </p:cNvSpPr>
          <p:nvPr>
            <p:ph idx="1"/>
          </p:nvPr>
        </p:nvSpPr>
        <p:spPr>
          <a:xfrm>
            <a:off x="395288" y="2060575"/>
            <a:ext cx="8229600" cy="3992563"/>
          </a:xfrm>
        </p:spPr>
        <p:txBody>
          <a:bodyPr>
            <a:normAutofit fontScale="92500" lnSpcReduction="20000"/>
          </a:bodyPr>
          <a:lstStyle/>
          <a:p>
            <a:pPr>
              <a:buClr>
                <a:schemeClr val="accent2"/>
              </a:buClr>
            </a:pPr>
            <a:r>
              <a:rPr lang="hr-HR" sz="2800" smtClean="0"/>
              <a:t>Вируси који су вирулентни само за човека и извор контаминације млека је човек.</a:t>
            </a:r>
          </a:p>
          <a:p>
            <a:pPr>
              <a:buClr>
                <a:schemeClr val="accent2"/>
              </a:buClr>
            </a:pPr>
            <a:endParaRPr lang="hr-HR" sz="1200" smtClean="0"/>
          </a:p>
          <a:p>
            <a:pPr lvl="1"/>
            <a:r>
              <a:rPr lang="hr-HR" i="1" smtClean="0"/>
              <a:t>Аденовируси</a:t>
            </a:r>
            <a:endParaRPr lang="sr-Cyrl-RS" i="1" smtClean="0"/>
          </a:p>
          <a:p>
            <a:pPr lvl="1"/>
            <a:r>
              <a:rPr lang="sr-Cyrl-RS" i="1" smtClean="0"/>
              <a:t>Рота вируси</a:t>
            </a:r>
            <a:endParaRPr lang="hr-HR" i="1" smtClean="0"/>
          </a:p>
          <a:p>
            <a:pPr lvl="1"/>
            <a:endParaRPr lang="hr-HR" sz="1200" i="1" smtClean="0"/>
          </a:p>
          <a:p>
            <a:pPr lvl="1"/>
            <a:r>
              <a:rPr lang="hr-HR" i="1" smtClean="0"/>
              <a:t>Полиовируси</a:t>
            </a:r>
          </a:p>
          <a:p>
            <a:pPr lvl="1"/>
            <a:endParaRPr lang="hr-HR" sz="1200" i="1" smtClean="0"/>
          </a:p>
          <a:p>
            <a:pPr lvl="1"/>
            <a:r>
              <a:rPr lang="sr-Latn-RS" i="1" smtClean="0"/>
              <a:t>Coxsackie</a:t>
            </a:r>
            <a:r>
              <a:rPr lang="hr-HR" i="1" smtClean="0"/>
              <a:t> </a:t>
            </a:r>
            <a:r>
              <a:rPr lang="sr-Cyrl-RS" i="1" smtClean="0"/>
              <a:t>вируси</a:t>
            </a:r>
            <a:endParaRPr lang="hr-HR" i="1" smtClean="0"/>
          </a:p>
          <a:p>
            <a:pPr lvl="1"/>
            <a:endParaRPr lang="hr-HR" sz="1200" i="1" smtClean="0"/>
          </a:p>
          <a:p>
            <a:pPr lvl="1"/>
            <a:r>
              <a:rPr lang="hr-HR" i="1" smtClean="0"/>
              <a:t>Вирус инфективног хепатитиса A</a:t>
            </a:r>
          </a:p>
          <a:p>
            <a:pPr lvl="1"/>
            <a:r>
              <a:rPr lang="hr-HR" i="1" smtClean="0"/>
              <a:t>Noro virus</a:t>
            </a:r>
            <a:endParaRPr lang="en-GB" i="1" smtClean="0"/>
          </a:p>
        </p:txBody>
      </p:sp>
    </p:spTree>
    <p:extLst>
      <p:ext uri="{BB962C8B-B14F-4D97-AF65-F5344CB8AC3E}">
        <p14:creationId xmlns:p14="http://schemas.microsoft.com/office/powerpoint/2010/main" xmlns="" val="1655769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0"/>
            <a:ext cx="9144000" cy="6858000"/>
          </a:xfrm>
        </p:spPr>
        <p:txBody>
          <a:bodyPr/>
          <a:lstStyle/>
          <a:p>
            <a:pPr algn="l"/>
            <a:r>
              <a:rPr lang="en-US" sz="2400" b="1" dirty="0" smtClean="0">
                <a:latin typeface="Times New Roman" pitchFamily="18" charset="0"/>
              </a:rPr>
              <a:t>У </a:t>
            </a:r>
            <a:r>
              <a:rPr lang="en-US" sz="2400" b="1" dirty="0" err="1" smtClean="0">
                <a:latin typeface="Times New Roman" pitchFamily="18" charset="0"/>
              </a:rPr>
              <a:t>свакодневној</a:t>
            </a:r>
            <a:r>
              <a:rPr lang="en-US" sz="2400" b="1" dirty="0" smtClean="0">
                <a:latin typeface="Times New Roman" pitchFamily="18" charset="0"/>
              </a:rPr>
              <a:t> </a:t>
            </a:r>
            <a:r>
              <a:rPr lang="en-US" sz="2400" b="1" dirty="0" err="1" smtClean="0">
                <a:latin typeface="Times New Roman" pitchFamily="18" charset="0"/>
              </a:rPr>
              <a:t>исхрани</a:t>
            </a:r>
            <a:r>
              <a:rPr lang="en-US" sz="2400" b="1" dirty="0" smtClean="0">
                <a:latin typeface="Times New Roman" pitchFamily="18" charset="0"/>
              </a:rPr>
              <a:t> </a:t>
            </a:r>
            <a:r>
              <a:rPr lang="sr-Cyrl-RS" sz="2400" b="1" dirty="0" smtClean="0">
                <a:latin typeface="Times New Roman" pitchFamily="18" charset="0"/>
              </a:rPr>
              <a:t>ч</a:t>
            </a:r>
            <a:r>
              <a:rPr lang="en-US" sz="2400" b="1" dirty="0" err="1" smtClean="0">
                <a:latin typeface="Times New Roman" pitchFamily="18" charset="0"/>
              </a:rPr>
              <a:t>овек</a:t>
            </a:r>
            <a:r>
              <a:rPr lang="en-US" sz="2400" b="1" dirty="0" smtClean="0">
                <a:latin typeface="Times New Roman" pitchFamily="18" charset="0"/>
              </a:rPr>
              <a:t> </a:t>
            </a:r>
            <a:r>
              <a:rPr lang="en-US" sz="2400" b="1" dirty="0" err="1" smtClean="0">
                <a:latin typeface="Times New Roman" pitchFamily="18" charset="0"/>
              </a:rPr>
              <a:t>користи</a:t>
            </a:r>
            <a:r>
              <a:rPr lang="en-US" sz="2400" b="1" dirty="0" smtClean="0">
                <a:latin typeface="Times New Roman" pitchFamily="18" charset="0"/>
              </a:rPr>
              <a:t> </a:t>
            </a:r>
            <a:r>
              <a:rPr lang="en-US" sz="2400" b="1" dirty="0" err="1" smtClean="0">
                <a:latin typeface="Times New Roman" pitchFamily="18" charset="0"/>
              </a:rPr>
              <a:t>разне</a:t>
            </a:r>
            <a:r>
              <a:rPr lang="en-US" sz="2400" b="1" dirty="0" smtClean="0">
                <a:latin typeface="Times New Roman" pitchFamily="18" charset="0"/>
              </a:rPr>
              <a:t> </a:t>
            </a:r>
            <a:r>
              <a:rPr lang="en-US" sz="2400" b="1" dirty="0" err="1" smtClean="0">
                <a:latin typeface="Times New Roman" pitchFamily="18" charset="0"/>
              </a:rPr>
              <a:t>врсте</a:t>
            </a:r>
            <a:r>
              <a:rPr lang="en-US" sz="2400" b="1" dirty="0" smtClean="0">
                <a:latin typeface="Times New Roman" pitchFamily="18" charset="0"/>
              </a:rPr>
              <a:t> </a:t>
            </a:r>
            <a:r>
              <a:rPr lang="en-US" sz="2400" b="1" dirty="0" err="1" smtClean="0">
                <a:latin typeface="Times New Roman" pitchFamily="18" charset="0"/>
              </a:rPr>
              <a:t>намирница</a:t>
            </a:r>
            <a:r>
              <a:rPr lang="sr-Cyrl-RS" sz="2400" b="1" dirty="0" smtClean="0">
                <a:latin typeface="Times New Roman" pitchFamily="18" charset="0"/>
              </a:rPr>
              <a:t>-хране</a:t>
            </a:r>
            <a:r>
              <a:rPr lang="en-US" sz="2400" b="1" dirty="0" smtClean="0">
                <a:latin typeface="Times New Roman" pitchFamily="18" charset="0"/>
              </a:rPr>
              <a:t> у </a:t>
            </a:r>
            <a:r>
              <a:rPr lang="en-US" sz="2400" b="1" dirty="0" err="1" smtClean="0">
                <a:latin typeface="Times New Roman" pitchFamily="18" charset="0"/>
              </a:rPr>
              <a:t>прера</a:t>
            </a:r>
            <a:r>
              <a:rPr lang="sr-Cyrl-CS" sz="2400" b="1" dirty="0" smtClean="0">
                <a:latin typeface="Times New Roman" pitchFamily="18" charset="0"/>
              </a:rPr>
              <a:t>ђ</a:t>
            </a:r>
            <a:r>
              <a:rPr lang="en-US" sz="2400" b="1" dirty="0" err="1" smtClean="0">
                <a:latin typeface="Times New Roman" pitchFamily="18" charset="0"/>
              </a:rPr>
              <a:t>еном</a:t>
            </a:r>
            <a:r>
              <a:rPr lang="en-US" sz="2400" b="1" dirty="0" smtClean="0">
                <a:latin typeface="Times New Roman" pitchFamily="18" charset="0"/>
              </a:rPr>
              <a:t> </a:t>
            </a:r>
            <a:r>
              <a:rPr lang="en-US" sz="2400" b="1" dirty="0" err="1" smtClean="0">
                <a:latin typeface="Times New Roman" pitchFamily="18" charset="0"/>
              </a:rPr>
              <a:t>или</a:t>
            </a:r>
            <a:r>
              <a:rPr lang="en-US" sz="2400" b="1" dirty="0" smtClean="0">
                <a:latin typeface="Times New Roman" pitchFamily="18" charset="0"/>
              </a:rPr>
              <a:t> </a:t>
            </a:r>
            <a:r>
              <a:rPr lang="en-US" sz="2400" b="1" dirty="0" err="1" smtClean="0">
                <a:latin typeface="Times New Roman" pitchFamily="18" charset="0"/>
              </a:rPr>
              <a:t>непрера</a:t>
            </a:r>
            <a:r>
              <a:rPr lang="sr-Cyrl-CS" sz="2400" b="1" dirty="0" smtClean="0">
                <a:latin typeface="Times New Roman" pitchFamily="18" charset="0"/>
              </a:rPr>
              <a:t>ђ</a:t>
            </a:r>
            <a:r>
              <a:rPr lang="en-US" sz="2400" b="1" dirty="0" err="1" smtClean="0">
                <a:latin typeface="Times New Roman" pitchFamily="18" charset="0"/>
              </a:rPr>
              <a:t>еном</a:t>
            </a:r>
            <a:r>
              <a:rPr lang="en-US" sz="2400" b="1" dirty="0" smtClean="0">
                <a:latin typeface="Times New Roman" pitchFamily="18" charset="0"/>
              </a:rPr>
              <a:t> </a:t>
            </a:r>
            <a:r>
              <a:rPr lang="en-US" sz="2400" b="1" dirty="0" err="1" smtClean="0">
                <a:latin typeface="Times New Roman" pitchFamily="18" charset="0"/>
              </a:rPr>
              <a:t>стању</a:t>
            </a:r>
            <a:r>
              <a:rPr lang="en-US" sz="2400" b="1" dirty="0" smtClean="0">
                <a:latin typeface="Times New Roman" pitchFamily="18" charset="0"/>
              </a:rPr>
              <a:t>.</a:t>
            </a:r>
            <a:br>
              <a:rPr lang="en-US" sz="2400" b="1" dirty="0" smtClean="0">
                <a:latin typeface="Times New Roman" pitchFamily="18" charset="0"/>
              </a:rPr>
            </a:br>
            <a:r>
              <a:rPr lang="en-US" sz="2400" b="1" dirty="0" smtClean="0">
                <a:latin typeface="Times New Roman" pitchFamily="18" charset="0"/>
              </a:rPr>
              <a:t/>
            </a:r>
            <a:br>
              <a:rPr lang="en-US" sz="2400" b="1" dirty="0" smtClean="0">
                <a:latin typeface="Times New Roman" pitchFamily="18" charset="0"/>
              </a:rPr>
            </a:br>
            <a:r>
              <a:rPr lang="en-US" sz="2400" b="1" dirty="0" err="1" smtClean="0">
                <a:latin typeface="Times New Roman" pitchFamily="18" charset="0"/>
              </a:rPr>
              <a:t>Намирнице</a:t>
            </a:r>
            <a:r>
              <a:rPr lang="en-US" sz="2400" b="1" dirty="0" smtClean="0">
                <a:latin typeface="Times New Roman" pitchFamily="18" charset="0"/>
              </a:rPr>
              <a:t> </a:t>
            </a:r>
            <a:r>
              <a:rPr lang="en-US" sz="2400" b="1" dirty="0" err="1" smtClean="0">
                <a:latin typeface="Times New Roman" pitchFamily="18" charset="0"/>
              </a:rPr>
              <a:t>треба</a:t>
            </a:r>
            <a:r>
              <a:rPr lang="en-US" sz="2400" b="1" dirty="0" smtClean="0">
                <a:latin typeface="Times New Roman" pitchFamily="18" charset="0"/>
              </a:rPr>
              <a:t> </a:t>
            </a:r>
            <a:r>
              <a:rPr lang="en-US" sz="2400" b="1" dirty="0" err="1" smtClean="0">
                <a:latin typeface="Times New Roman" pitchFamily="18" charset="0"/>
              </a:rPr>
              <a:t>да</a:t>
            </a:r>
            <a:r>
              <a:rPr lang="en-US" sz="2400" b="1" dirty="0" smtClean="0">
                <a:latin typeface="Times New Roman" pitchFamily="18" charset="0"/>
              </a:rPr>
              <a:t> </a:t>
            </a:r>
            <a:r>
              <a:rPr lang="en-US" sz="2400" b="1" dirty="0" err="1" smtClean="0">
                <a:latin typeface="Times New Roman" pitchFamily="18" charset="0"/>
              </a:rPr>
              <a:t>буду</a:t>
            </a:r>
            <a:r>
              <a:rPr lang="en-US" sz="2400" b="1" dirty="0" smtClean="0">
                <a:latin typeface="Times New Roman" pitchFamily="18" charset="0"/>
              </a:rPr>
              <a:t> </a:t>
            </a:r>
            <a:r>
              <a:rPr lang="en-US" sz="2400" b="1" u="sng" dirty="0" err="1" smtClean="0">
                <a:latin typeface="Times New Roman" pitchFamily="18" charset="0"/>
              </a:rPr>
              <a:t>квалитетне</a:t>
            </a:r>
            <a:r>
              <a:rPr lang="en-US" sz="2400" b="1" dirty="0" smtClean="0">
                <a:latin typeface="Times New Roman" pitchFamily="18" charset="0"/>
              </a:rPr>
              <a:t> и </a:t>
            </a:r>
            <a:r>
              <a:rPr lang="en-US" sz="2400" b="1" u="sng" dirty="0" err="1" smtClean="0">
                <a:latin typeface="Times New Roman" pitchFamily="18" charset="0"/>
              </a:rPr>
              <a:t>здравствено</a:t>
            </a:r>
            <a:r>
              <a:rPr lang="en-US" sz="2400" b="1" u="sng" dirty="0" smtClean="0">
                <a:latin typeface="Times New Roman" pitchFamily="18" charset="0"/>
              </a:rPr>
              <a:t> </a:t>
            </a:r>
            <a:r>
              <a:rPr lang="en-US" sz="2400" b="1" u="sng" dirty="0" err="1" smtClean="0">
                <a:latin typeface="Times New Roman" pitchFamily="18" charset="0"/>
              </a:rPr>
              <a:t>исправне</a:t>
            </a:r>
            <a:r>
              <a:rPr lang="sr-Cyrl-RS" sz="2400" b="1" u="sng" dirty="0" smtClean="0">
                <a:latin typeface="Times New Roman" pitchFamily="18" charset="0"/>
              </a:rPr>
              <a:t>-безбедне</a:t>
            </a:r>
            <a:r>
              <a:rPr lang="en-US" sz="2400" b="1" dirty="0" smtClean="0">
                <a:latin typeface="Times New Roman" pitchFamily="18" charset="0"/>
              </a:rPr>
              <a:t/>
            </a:r>
            <a:br>
              <a:rPr lang="en-US" sz="2400" b="1" dirty="0" smtClean="0">
                <a:latin typeface="Times New Roman" pitchFamily="18" charset="0"/>
              </a:rPr>
            </a:br>
            <a:r>
              <a:rPr lang="en-US" sz="2400" b="1" dirty="0" smtClean="0">
                <a:latin typeface="Times New Roman" pitchFamily="18" charset="0"/>
              </a:rPr>
              <a:t/>
            </a:r>
            <a:br>
              <a:rPr lang="en-US" sz="2400" b="1" dirty="0" smtClean="0">
                <a:latin typeface="Times New Roman" pitchFamily="18" charset="0"/>
              </a:rPr>
            </a:br>
            <a:r>
              <a:rPr lang="en-US" sz="2400" b="1" dirty="0" err="1" smtClean="0">
                <a:latin typeface="Times New Roman" pitchFamily="18" charset="0"/>
              </a:rPr>
              <a:t>При</a:t>
            </a:r>
            <a:r>
              <a:rPr lang="en-US" sz="2400" b="1" dirty="0" smtClean="0">
                <a:latin typeface="Times New Roman" pitchFamily="18" charset="0"/>
              </a:rPr>
              <a:t> </a:t>
            </a:r>
            <a:r>
              <a:rPr lang="en-US" sz="2400" b="1" dirty="0" err="1" smtClean="0">
                <a:latin typeface="Times New Roman" pitchFamily="18" charset="0"/>
              </a:rPr>
              <a:t>испитивању</a:t>
            </a:r>
            <a:r>
              <a:rPr lang="en-US" sz="2400" b="1" dirty="0" smtClean="0">
                <a:latin typeface="Times New Roman" pitchFamily="18" charset="0"/>
              </a:rPr>
              <a:t> </a:t>
            </a:r>
            <a:r>
              <a:rPr lang="sr-Cyrl-RS" sz="2400" b="1" dirty="0" smtClean="0">
                <a:latin typeface="Times New Roman" pitchFamily="18" charset="0"/>
              </a:rPr>
              <a:t>хране </a:t>
            </a:r>
            <a:r>
              <a:rPr lang="en-US" sz="2400" b="1" dirty="0" err="1" smtClean="0">
                <a:latin typeface="Times New Roman" pitchFamily="18" charset="0"/>
              </a:rPr>
              <a:t>ради</a:t>
            </a:r>
            <a:r>
              <a:rPr lang="en-US" sz="2400" b="1" dirty="0" smtClean="0">
                <a:latin typeface="Times New Roman" pitchFamily="18" charset="0"/>
              </a:rPr>
              <a:t> </a:t>
            </a:r>
            <a:r>
              <a:rPr lang="en-US" sz="2400" b="1" dirty="0" err="1" smtClean="0">
                <a:latin typeface="Times New Roman" pitchFamily="18" charset="0"/>
              </a:rPr>
              <a:t>оцене</a:t>
            </a:r>
            <a:r>
              <a:rPr lang="en-US" sz="2400" b="1" dirty="0" smtClean="0">
                <a:latin typeface="Times New Roman" pitchFamily="18" charset="0"/>
              </a:rPr>
              <a:t> </a:t>
            </a:r>
            <a:r>
              <a:rPr lang="en-US" sz="2400" b="1" u="sng" dirty="0" err="1" smtClean="0">
                <a:latin typeface="Times New Roman" pitchFamily="18" charset="0"/>
              </a:rPr>
              <a:t>квалитета</a:t>
            </a:r>
            <a:r>
              <a:rPr lang="en-US" sz="2400" b="1" dirty="0" smtClean="0">
                <a:latin typeface="Times New Roman" pitchFamily="18" charset="0"/>
              </a:rPr>
              <a:t> и </a:t>
            </a:r>
            <a:r>
              <a:rPr lang="en-US" sz="2400" b="1" u="sng" dirty="0" err="1" smtClean="0">
                <a:latin typeface="Times New Roman" pitchFamily="18" charset="0"/>
              </a:rPr>
              <a:t>здравствене</a:t>
            </a:r>
            <a:r>
              <a:rPr lang="en-US" sz="2400" b="1" u="sng" dirty="0" smtClean="0">
                <a:latin typeface="Times New Roman" pitchFamily="18" charset="0"/>
              </a:rPr>
              <a:t> </a:t>
            </a:r>
            <a:r>
              <a:rPr lang="sr-Cyrl-RS" sz="2400" b="1" u="sng" dirty="0" smtClean="0">
                <a:latin typeface="Times New Roman" pitchFamily="18" charset="0"/>
              </a:rPr>
              <a:t>безбедности</a:t>
            </a:r>
            <a:r>
              <a:rPr lang="en-US" sz="2400" b="1" dirty="0" smtClean="0">
                <a:latin typeface="Times New Roman" pitchFamily="18" charset="0"/>
              </a:rPr>
              <a:t>, </a:t>
            </a:r>
            <a:r>
              <a:rPr lang="en-US" sz="2400" b="1" dirty="0" err="1" smtClean="0">
                <a:latin typeface="Times New Roman" pitchFamily="18" charset="0"/>
              </a:rPr>
              <a:t>врши</a:t>
            </a:r>
            <a:r>
              <a:rPr lang="en-US" sz="2400" b="1" dirty="0" smtClean="0">
                <a:latin typeface="Times New Roman" pitchFamily="18" charset="0"/>
              </a:rPr>
              <a:t> </a:t>
            </a:r>
            <a:r>
              <a:rPr lang="en-US" sz="2400" b="1" dirty="0" err="1" smtClean="0">
                <a:latin typeface="Times New Roman" pitchFamily="18" charset="0"/>
              </a:rPr>
              <a:t>се</a:t>
            </a:r>
            <a:r>
              <a:rPr lang="en-US" sz="2400" b="1" dirty="0" smtClean="0">
                <a:latin typeface="Times New Roman" pitchFamily="18" charset="0"/>
              </a:rPr>
              <a:t>:</a:t>
            </a:r>
            <a:br>
              <a:rPr lang="en-US" sz="2400" b="1" dirty="0" smtClean="0">
                <a:latin typeface="Times New Roman" pitchFamily="18" charset="0"/>
              </a:rPr>
            </a:br>
            <a:r>
              <a:rPr lang="en-US" sz="2000" dirty="0" smtClean="0">
                <a:latin typeface="Times New Roman" pitchFamily="18" charset="0"/>
              </a:rPr>
              <a:t/>
            </a:r>
            <a:br>
              <a:rPr lang="en-US" sz="2000" dirty="0" smtClean="0">
                <a:latin typeface="Times New Roman" pitchFamily="18" charset="0"/>
              </a:rPr>
            </a:br>
            <a:r>
              <a:rPr lang="en-US" sz="2000" dirty="0" smtClean="0">
                <a:latin typeface="Times New Roman" pitchFamily="18" charset="0"/>
              </a:rPr>
              <a:t>-</a:t>
            </a:r>
            <a:r>
              <a:rPr lang="en-US" sz="2000" dirty="0" err="1" smtClean="0">
                <a:latin typeface="Times New Roman" pitchFamily="18" charset="0"/>
              </a:rPr>
              <a:t>органолепти</a:t>
            </a:r>
            <a:r>
              <a:rPr lang="sr-Cyrl-CS" sz="2000" dirty="0" smtClean="0">
                <a:latin typeface="Times New Roman" pitchFamily="18" charset="0"/>
              </a:rPr>
              <a:t>ч</a:t>
            </a:r>
            <a:r>
              <a:rPr lang="en-US" sz="2000" dirty="0" err="1" smtClean="0">
                <a:latin typeface="Times New Roman" pitchFamily="18" charset="0"/>
              </a:rPr>
              <a:t>ки</a:t>
            </a:r>
            <a:r>
              <a:rPr lang="en-US" sz="2000" dirty="0" smtClean="0">
                <a:latin typeface="Times New Roman" pitchFamily="18" charset="0"/>
              </a:rPr>
              <a:t> </a:t>
            </a:r>
            <a:r>
              <a:rPr lang="en-US" sz="2000" dirty="0" err="1" smtClean="0">
                <a:latin typeface="Times New Roman" pitchFamily="18" charset="0"/>
              </a:rPr>
              <a:t>преглед</a:t>
            </a:r>
            <a:r>
              <a:rPr lang="en-US" sz="2000" dirty="0" smtClean="0">
                <a:latin typeface="Times New Roman" pitchFamily="18" charset="0"/>
              </a:rPr>
              <a:t> </a:t>
            </a:r>
            <a:r>
              <a:rPr lang="en-US" sz="2000" dirty="0" err="1" smtClean="0">
                <a:latin typeface="Times New Roman" pitchFamily="18" charset="0"/>
              </a:rPr>
              <a:t>намирница</a:t>
            </a:r>
            <a:r>
              <a:rPr lang="sr-Cyrl-RS" sz="2000" dirty="0" smtClean="0">
                <a:latin typeface="Times New Roman" pitchFamily="18" charset="0"/>
              </a:rPr>
              <a:t>-хране</a:t>
            </a:r>
            <a:r>
              <a:rPr lang="en-US" sz="2000" dirty="0" smtClean="0">
                <a:latin typeface="Times New Roman" pitchFamily="18" charset="0"/>
              </a:rPr>
              <a:t> </a:t>
            </a:r>
            <a:br>
              <a:rPr lang="en-US" sz="2000" dirty="0" smtClean="0">
                <a:latin typeface="Times New Roman" pitchFamily="18" charset="0"/>
              </a:rPr>
            </a:br>
            <a:r>
              <a:rPr lang="en-US" sz="2000" dirty="0" smtClean="0">
                <a:latin typeface="Times New Roman" pitchFamily="18" charset="0"/>
              </a:rPr>
              <a:t>-</a:t>
            </a:r>
            <a:r>
              <a:rPr lang="en-US" sz="2000" dirty="0" err="1" smtClean="0">
                <a:latin typeface="Times New Roman" pitchFamily="18" charset="0"/>
              </a:rPr>
              <a:t>хемијски</a:t>
            </a:r>
            <a:r>
              <a:rPr lang="en-US" sz="2000" dirty="0" smtClean="0">
                <a:latin typeface="Times New Roman" pitchFamily="18" charset="0"/>
              </a:rPr>
              <a:t> </a:t>
            </a:r>
            <a:r>
              <a:rPr lang="en-US" sz="2000" dirty="0" err="1" smtClean="0">
                <a:latin typeface="Times New Roman" pitchFamily="18" charset="0"/>
              </a:rPr>
              <a:t>преглед</a:t>
            </a:r>
            <a:r>
              <a:rPr lang="en-US" sz="2000" dirty="0" smtClean="0">
                <a:latin typeface="Times New Roman" pitchFamily="18" charset="0"/>
              </a:rPr>
              <a:t> </a:t>
            </a:r>
            <a:r>
              <a:rPr lang="en-US" sz="2000" dirty="0" err="1" smtClean="0">
                <a:latin typeface="Times New Roman" pitchFamily="18" charset="0"/>
              </a:rPr>
              <a:t>намирница</a:t>
            </a:r>
            <a:r>
              <a:rPr lang="sr-Cyrl-RS" sz="2000" dirty="0" smtClean="0">
                <a:latin typeface="Times New Roman" pitchFamily="18" charset="0"/>
              </a:rPr>
              <a:t>-хране</a:t>
            </a:r>
            <a:r>
              <a:rPr lang="en-US" sz="2000" dirty="0" smtClean="0">
                <a:latin typeface="Times New Roman" pitchFamily="18" charset="0"/>
              </a:rPr>
              <a:t> </a:t>
            </a:r>
            <a:br>
              <a:rPr lang="en-US" sz="2000" dirty="0" smtClean="0">
                <a:latin typeface="Times New Roman" pitchFamily="18" charset="0"/>
              </a:rPr>
            </a:br>
            <a:r>
              <a:rPr lang="en-US" sz="2000" dirty="0" smtClean="0">
                <a:latin typeface="Times New Roman" pitchFamily="18" charset="0"/>
              </a:rPr>
              <a:t>-</a:t>
            </a:r>
            <a:r>
              <a:rPr lang="en-US" sz="2000" dirty="0" err="1" smtClean="0">
                <a:latin typeface="Times New Roman" pitchFamily="18" charset="0"/>
              </a:rPr>
              <a:t>бактериоло</a:t>
            </a:r>
            <a:r>
              <a:rPr lang="sr-Cyrl-CS" sz="2000" dirty="0" smtClean="0">
                <a:latin typeface="Times New Roman" pitchFamily="18" charset="0"/>
              </a:rPr>
              <a:t>ш</a:t>
            </a:r>
            <a:r>
              <a:rPr lang="en-US" sz="2000" dirty="0" err="1" smtClean="0">
                <a:latin typeface="Times New Roman" pitchFamily="18" charset="0"/>
              </a:rPr>
              <a:t>ки</a:t>
            </a:r>
            <a:r>
              <a:rPr lang="en-US" sz="2000" dirty="0" smtClean="0">
                <a:latin typeface="Times New Roman" pitchFamily="18" charset="0"/>
              </a:rPr>
              <a:t> </a:t>
            </a:r>
            <a:r>
              <a:rPr lang="en-US" sz="2000" dirty="0" err="1" smtClean="0">
                <a:latin typeface="Times New Roman" pitchFamily="18" charset="0"/>
              </a:rPr>
              <a:t>преглед</a:t>
            </a:r>
            <a:r>
              <a:rPr lang="en-US" sz="2000" dirty="0" smtClean="0">
                <a:latin typeface="Times New Roman" pitchFamily="18" charset="0"/>
              </a:rPr>
              <a:t> </a:t>
            </a:r>
            <a:r>
              <a:rPr lang="en-US" sz="2000" dirty="0" err="1" smtClean="0">
                <a:latin typeface="Times New Roman" pitchFamily="18" charset="0"/>
              </a:rPr>
              <a:t>намирница</a:t>
            </a:r>
            <a:r>
              <a:rPr lang="sr-Cyrl-RS" sz="2000" dirty="0" smtClean="0">
                <a:latin typeface="Times New Roman" pitchFamily="18" charset="0"/>
              </a:rPr>
              <a:t>-хране</a:t>
            </a:r>
            <a:r>
              <a:rPr lang="en-US" sz="2000" dirty="0" smtClean="0">
                <a:latin typeface="Times New Roman" pitchFamily="18" charset="0"/>
              </a:rPr>
              <a:t/>
            </a:r>
            <a:br>
              <a:rPr lang="en-US" sz="2000" dirty="0" smtClean="0">
                <a:latin typeface="Times New Roman" pitchFamily="18" charset="0"/>
              </a:rPr>
            </a:br>
            <a:endParaRPr lang="en-US" sz="2000" dirty="0" smtClean="0">
              <a:latin typeface="Times New Roman" pitchFamily="18" charset="0"/>
              <a:sym typeface="Symbol" pitchFamily="18" charset="2"/>
            </a:endParaRPr>
          </a:p>
        </p:txBody>
      </p:sp>
      <p:sp>
        <p:nvSpPr>
          <p:cNvPr id="3075" name="Rectangle 3"/>
          <p:cNvSpPr>
            <a:spLocks noGrp="1" noChangeArrowheads="1"/>
          </p:cNvSpPr>
          <p:nvPr>
            <p:ph type="subTitle" idx="1"/>
          </p:nvPr>
        </p:nvSpPr>
        <p:spPr>
          <a:xfrm>
            <a:off x="0" y="6781800"/>
            <a:ext cx="6400800" cy="152400"/>
          </a:xfrm>
        </p:spPr>
        <p:txBody>
          <a:bodyPr>
            <a:normAutofit fontScale="25000" lnSpcReduction="20000"/>
          </a:bodyPr>
          <a:lstStyle/>
          <a:p>
            <a:endParaRPr lang="en-US" sz="2800" smtClean="0"/>
          </a:p>
        </p:txBody>
      </p:sp>
    </p:spTree>
    <p:extLst>
      <p:ext uri="{BB962C8B-B14F-4D97-AF65-F5344CB8AC3E}">
        <p14:creationId xmlns:p14="http://schemas.microsoft.com/office/powerpoint/2010/main" xmlns="" val="8726210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Бактерије које се преносе храном</a:t>
            </a:r>
            <a:endParaRPr lang="sr-Latn-RS" dirty="0"/>
          </a:p>
        </p:txBody>
      </p:sp>
      <p:sp>
        <p:nvSpPr>
          <p:cNvPr id="3" name="Content Placeholder 2"/>
          <p:cNvSpPr>
            <a:spLocks noGrp="1"/>
          </p:cNvSpPr>
          <p:nvPr>
            <p:ph idx="1"/>
          </p:nvPr>
        </p:nvSpPr>
        <p:spPr>
          <a:xfrm>
            <a:off x="539552" y="1556792"/>
            <a:ext cx="8229600" cy="4925144"/>
          </a:xfrm>
        </p:spPr>
        <p:txBody>
          <a:bodyPr>
            <a:normAutofit fontScale="70000" lnSpcReduction="20000"/>
          </a:bodyPr>
          <a:lstStyle/>
          <a:p>
            <a:r>
              <a:rPr lang="sr-Latn-RS" i="1" dirty="0" smtClean="0">
                <a:effectLst>
                  <a:outerShdw blurRad="38100" dist="38100" dir="2700000" algn="tl">
                    <a:srgbClr val="C0C0C0"/>
                  </a:outerShdw>
                </a:effectLst>
              </a:rPr>
              <a:t>Shigella sp</a:t>
            </a:r>
            <a:r>
              <a:rPr lang="sr-Latn-RS" dirty="0" smtClean="0">
                <a:effectLst>
                  <a:outerShdw blurRad="38100" dist="38100" dir="2700000" algn="tl">
                    <a:srgbClr val="C0C0C0"/>
                  </a:outerShdw>
                </a:effectLst>
              </a:rPr>
              <a:t>.</a:t>
            </a:r>
            <a:r>
              <a:rPr lang="sr-Cyrl-RS" dirty="0" smtClean="0">
                <a:effectLst>
                  <a:outerShdw blurRad="38100" dist="38100" dir="2700000" algn="tl">
                    <a:srgbClr val="C0C0C0"/>
                  </a:outerShdw>
                </a:effectLst>
              </a:rPr>
              <a:t>-</a:t>
            </a:r>
            <a:r>
              <a:rPr lang="sr-Cyrl-RS" dirty="0" smtClean="0"/>
              <a:t>Шигелоза-бациларна дизентерија</a:t>
            </a:r>
          </a:p>
          <a:p>
            <a:pPr>
              <a:buClr>
                <a:schemeClr val="accent2"/>
              </a:buClr>
            </a:pPr>
            <a:r>
              <a:rPr lang="hr-HR" i="1" dirty="0" smtClean="0"/>
              <a:t>Salmonella vrste</a:t>
            </a:r>
            <a:r>
              <a:rPr lang="sr-Cyrl-RS" i="1" dirty="0" smtClean="0"/>
              <a:t>-</a:t>
            </a:r>
            <a:r>
              <a:rPr lang="sr-Cyrl-RS" dirty="0" smtClean="0"/>
              <a:t>салмонелозе</a:t>
            </a:r>
          </a:p>
          <a:p>
            <a:pPr>
              <a:buClr>
                <a:schemeClr val="accent2"/>
              </a:buClr>
            </a:pPr>
            <a:r>
              <a:rPr lang="hr-HR" i="1" dirty="0" smtClean="0"/>
              <a:t>Campylobacter jejuni/coli</a:t>
            </a:r>
            <a:endParaRPr lang="en-US" i="1" dirty="0" smtClean="0"/>
          </a:p>
          <a:p>
            <a:pPr>
              <a:buClr>
                <a:schemeClr val="accent2"/>
              </a:buClr>
            </a:pPr>
            <a:r>
              <a:rPr lang="hr-HR" i="1" dirty="0" smtClean="0"/>
              <a:t>E. coli</a:t>
            </a:r>
            <a:r>
              <a:rPr lang="hr-HR" dirty="0" smtClean="0"/>
              <a:t> </a:t>
            </a:r>
            <a:r>
              <a:rPr lang="sr-Cyrl-RS" dirty="0" smtClean="0"/>
              <a:t>–посебно </a:t>
            </a:r>
            <a:r>
              <a:rPr lang="hr-HR" dirty="0" smtClean="0"/>
              <a:t>Enterohemoragična </a:t>
            </a:r>
            <a:r>
              <a:rPr lang="hr-HR" i="1" dirty="0" smtClean="0"/>
              <a:t>E. coli</a:t>
            </a:r>
            <a:r>
              <a:rPr lang="hr-HR" dirty="0" smtClean="0"/>
              <a:t> O157:H7</a:t>
            </a:r>
            <a:endParaRPr lang="en-US" dirty="0" smtClean="0"/>
          </a:p>
          <a:p>
            <a:pPr>
              <a:buClr>
                <a:schemeClr val="accent2"/>
              </a:buClr>
            </a:pPr>
            <a:r>
              <a:rPr lang="hr-HR" i="1" dirty="0" smtClean="0"/>
              <a:t>Listeria monocytogenes</a:t>
            </a:r>
            <a:endParaRPr lang="en-US" i="1" dirty="0" smtClean="0"/>
          </a:p>
          <a:p>
            <a:pPr>
              <a:buClr>
                <a:schemeClr val="accent2"/>
              </a:buClr>
            </a:pPr>
            <a:r>
              <a:rPr lang="hr-HR" i="1" dirty="0" smtClean="0"/>
              <a:t>Yersinia enterocolitica</a:t>
            </a:r>
            <a:endParaRPr lang="en-US" i="1" dirty="0" smtClean="0"/>
          </a:p>
          <a:p>
            <a:pPr>
              <a:buClr>
                <a:schemeClr val="accent2"/>
              </a:buClr>
            </a:pPr>
            <a:r>
              <a:rPr lang="hr-HR" i="1" dirty="0" smtClean="0"/>
              <a:t>Aeromonas hydrophila</a:t>
            </a:r>
            <a:endParaRPr lang="sr-Cyrl-RS" i="1" dirty="0" smtClean="0"/>
          </a:p>
          <a:p>
            <a:pPr>
              <a:buClr>
                <a:schemeClr val="accent2"/>
              </a:buClr>
            </a:pPr>
            <a:r>
              <a:rPr lang="sr-Latn-RS" i="1" dirty="0" smtClean="0"/>
              <a:t>Staphylococcus aureus</a:t>
            </a:r>
            <a:endParaRPr lang="sr-Cyrl-RS" i="1" dirty="0" smtClean="0"/>
          </a:p>
          <a:p>
            <a:pPr>
              <a:buClr>
                <a:schemeClr val="accent2"/>
              </a:buClr>
            </a:pPr>
            <a:r>
              <a:rPr lang="sr-Latn-CS" i="1" dirty="0" smtClean="0"/>
              <a:t>Bacillus cereus</a:t>
            </a:r>
            <a:endParaRPr lang="sr-Cyrl-RS" i="1" dirty="0" smtClean="0"/>
          </a:p>
          <a:p>
            <a:pPr>
              <a:buClr>
                <a:schemeClr val="accent2"/>
              </a:buClr>
            </a:pPr>
            <a:r>
              <a:rPr lang="sl-SI" dirty="0" smtClean="0">
                <a:effectLst>
                  <a:outerShdw blurRad="38100" dist="38100" dir="2700000" algn="tl">
                    <a:srgbClr val="C0C0C0"/>
                  </a:outerShdw>
                </a:effectLst>
              </a:rPr>
              <a:t>Clostridium perfringens</a:t>
            </a:r>
            <a:endParaRPr lang="sr-Cyrl-RS" dirty="0" smtClean="0">
              <a:effectLst>
                <a:outerShdw blurRad="38100" dist="38100" dir="2700000" algn="tl">
                  <a:srgbClr val="C0C0C0"/>
                </a:outerShdw>
              </a:effectLst>
            </a:endParaRPr>
          </a:p>
          <a:p>
            <a:pPr>
              <a:buClr>
                <a:schemeClr val="accent2"/>
              </a:buClr>
            </a:pPr>
            <a:r>
              <a:rPr lang="sr-Latn-CS" i="1" dirty="0" smtClean="0"/>
              <a:t>Clostridium botulinum</a:t>
            </a:r>
            <a:endParaRPr lang="sr-Cyrl-RS" i="1" dirty="0" smtClean="0"/>
          </a:p>
          <a:p>
            <a:pPr>
              <a:buClr>
                <a:schemeClr val="accent2"/>
              </a:buClr>
            </a:pPr>
            <a:r>
              <a:rPr lang="sr-Latn-CS" i="1" dirty="0" smtClean="0"/>
              <a:t>Vibrio choler</a:t>
            </a:r>
            <a:r>
              <a:rPr lang="en-US" i="1" dirty="0" smtClean="0"/>
              <a:t>a</a:t>
            </a:r>
            <a:r>
              <a:rPr lang="sr-Latn-CS" i="1" dirty="0" smtClean="0"/>
              <a:t>e</a:t>
            </a:r>
            <a:endParaRPr lang="sr-Cyrl-RS" i="1" dirty="0" smtClean="0"/>
          </a:p>
          <a:p>
            <a:pPr>
              <a:buClr>
                <a:schemeClr val="accent2"/>
              </a:buClr>
            </a:pPr>
            <a:r>
              <a:rPr lang="sl-SI" i="1" dirty="0" smtClean="0">
                <a:effectLst>
                  <a:outerShdw blurRad="38100" dist="38100" dir="2700000" algn="tl">
                    <a:srgbClr val="C0C0C0"/>
                  </a:outerShdw>
                </a:effectLst>
              </a:rPr>
              <a:t>Vibrio parahaemolyticus</a:t>
            </a:r>
            <a:endParaRPr lang="en-GB" i="1" dirty="0" smtClean="0"/>
          </a:p>
          <a:p>
            <a:endParaRPr lang="sr-Cyrl-RS" dirty="0" smtClean="0"/>
          </a:p>
          <a:p>
            <a:endParaRPr lang="sr-Latn-RS" dirty="0"/>
          </a:p>
        </p:txBody>
      </p:sp>
    </p:spTree>
    <p:extLst>
      <p:ext uri="{BB962C8B-B14F-4D97-AF65-F5344CB8AC3E}">
        <p14:creationId xmlns:p14="http://schemas.microsoft.com/office/powerpoint/2010/main" xmlns="" val="28907440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75" y="260648"/>
            <a:ext cx="8964488" cy="1143000"/>
          </a:xfrm>
        </p:spPr>
        <p:txBody>
          <a:bodyPr>
            <a:normAutofit fontScale="90000"/>
          </a:bodyPr>
          <a:lstStyle/>
          <a:p>
            <a:r>
              <a:rPr lang="ru-RU" sz="3600" dirty="0"/>
              <a:t>Закона о безбедности хране </a:t>
            </a:r>
            <a:r>
              <a:rPr lang="ru-RU" sz="3600" dirty="0" smtClean="0"/>
              <a:t>(Сл.Гласник </a:t>
            </a:r>
            <a:r>
              <a:rPr lang="ru-RU" sz="3600" dirty="0"/>
              <a:t>41/200</a:t>
            </a:r>
            <a:r>
              <a:rPr lang="sr-Latn-CS" sz="3600" dirty="0"/>
              <a:t>9</a:t>
            </a:r>
            <a:r>
              <a:rPr lang="sr-Latn-CS" sz="3600" dirty="0" smtClean="0"/>
              <a:t>)</a:t>
            </a:r>
            <a:r>
              <a:rPr lang="sr-Latn-RS" dirty="0"/>
              <a:t/>
            </a:r>
            <a:br>
              <a:rPr lang="sr-Latn-RS" dirty="0"/>
            </a:br>
            <a:endParaRPr lang="sr-Latn-RS" dirty="0"/>
          </a:p>
        </p:txBody>
      </p:sp>
      <p:sp>
        <p:nvSpPr>
          <p:cNvPr id="3" name="Content Placeholder 2"/>
          <p:cNvSpPr>
            <a:spLocks noGrp="1"/>
          </p:cNvSpPr>
          <p:nvPr>
            <p:ph idx="1"/>
          </p:nvPr>
        </p:nvSpPr>
        <p:spPr/>
        <p:txBody>
          <a:bodyPr>
            <a:normAutofit fontScale="92500"/>
          </a:bodyPr>
          <a:lstStyle/>
          <a:p>
            <a:pPr marL="0" indent="0">
              <a:buNone/>
            </a:pPr>
            <a:r>
              <a:rPr lang="sr-Cyrl-CS" dirty="0" smtClean="0"/>
              <a:t>Правилник </a:t>
            </a:r>
            <a:r>
              <a:rPr lang="sr-Cyrl-CS" dirty="0"/>
              <a:t>о максимално дозвољеним количинама остатака средстава за заштиту биља у храни и храни за животиње и о храни и храни за животињеза коју се утврђују максимално дозвољене количине остатака средстава за заштиту биља </a:t>
            </a:r>
            <a:r>
              <a:rPr lang="sr-Cyrl-CS" dirty="0" smtClean="0"/>
              <a:t>( </a:t>
            </a:r>
            <a:r>
              <a:rPr lang="sr-Cyrl-CS" dirty="0"/>
              <a:t>Сл. Гласник РС  </a:t>
            </a:r>
            <a:r>
              <a:rPr lang="sr-Cyrl-RS" dirty="0"/>
              <a:t>22</a:t>
            </a:r>
            <a:r>
              <a:rPr lang="sr-Cyrl-CS" dirty="0"/>
              <a:t>/201</a:t>
            </a:r>
            <a:r>
              <a:rPr lang="sr-Cyrl-RS" dirty="0"/>
              <a:t>8 </a:t>
            </a:r>
            <a:r>
              <a:rPr lang="sr-Cyrl-CS" dirty="0" smtClean="0"/>
              <a:t>)</a:t>
            </a:r>
          </a:p>
          <a:p>
            <a:pPr marL="0" indent="0">
              <a:buNone/>
            </a:pPr>
            <a:r>
              <a:rPr lang="sr-Cyrl-RS" dirty="0" smtClean="0"/>
              <a:t>Правилник </a:t>
            </a:r>
            <a:r>
              <a:rPr lang="sr-Cyrl-RS" dirty="0"/>
              <a:t>о квалитету и другим захтевима за јестиве печурке и производе од јестивих печурака (</a:t>
            </a:r>
            <a:r>
              <a:rPr lang="sr-Cyrl-CS" dirty="0"/>
              <a:t>Сл. </a:t>
            </a:r>
            <a:r>
              <a:rPr lang="sr-Cyrl-RS" dirty="0"/>
              <a:t>л.СЦГ 31/2003</a:t>
            </a:r>
            <a:r>
              <a:rPr lang="sr-Cyrl-CS" dirty="0"/>
              <a:t>)</a:t>
            </a:r>
            <a:endParaRPr lang="sr-Latn-RS" dirty="0"/>
          </a:p>
          <a:p>
            <a:endParaRPr lang="sr-Latn-RS" dirty="0"/>
          </a:p>
        </p:txBody>
      </p:sp>
    </p:spTree>
    <p:extLst>
      <p:ext uri="{BB962C8B-B14F-4D97-AF65-F5344CB8AC3E}">
        <p14:creationId xmlns:p14="http://schemas.microsoft.com/office/powerpoint/2010/main" xmlns="" val="37574458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Правилници </a:t>
            </a:r>
            <a:endParaRPr lang="sr-Latn-RS" dirty="0"/>
          </a:p>
        </p:txBody>
      </p:sp>
      <p:sp>
        <p:nvSpPr>
          <p:cNvPr id="3" name="Content Placeholder 2"/>
          <p:cNvSpPr>
            <a:spLocks noGrp="1"/>
          </p:cNvSpPr>
          <p:nvPr>
            <p:ph idx="1"/>
          </p:nvPr>
        </p:nvSpPr>
        <p:spPr/>
        <p:txBody>
          <a:bodyPr>
            <a:normAutofit fontScale="70000" lnSpcReduction="20000"/>
          </a:bodyPr>
          <a:lstStyle/>
          <a:p>
            <a:r>
              <a:rPr lang="sr-Cyrl-RS" dirty="0" smtClean="0"/>
              <a:t>Правилник</a:t>
            </a:r>
            <a:r>
              <a:rPr lang="sr-Cyrl-CS" dirty="0" smtClean="0"/>
              <a:t> </a:t>
            </a:r>
            <a:r>
              <a:rPr lang="sr-Cyrl-CS" dirty="0"/>
              <a:t>о квалитету супа, сосова, додатака јелима и сродних производа ( </a:t>
            </a:r>
            <a:r>
              <a:rPr lang="sr-Cyrl-RS" dirty="0"/>
              <a:t>Сл. </a:t>
            </a:r>
            <a:r>
              <a:rPr lang="sr-Cyrl-RS" dirty="0" smtClean="0"/>
              <a:t>лист</a:t>
            </a:r>
            <a:r>
              <a:rPr lang="sr-Cyrl-CS" dirty="0" smtClean="0"/>
              <a:t> </a:t>
            </a:r>
            <a:r>
              <a:rPr lang="sr-Cyrl-CS" dirty="0"/>
              <a:t>СРЈ 41/93 </a:t>
            </a:r>
            <a:r>
              <a:rPr lang="sr-Cyrl-CS" dirty="0" smtClean="0"/>
              <a:t>)</a:t>
            </a:r>
          </a:p>
          <a:p>
            <a:r>
              <a:rPr lang="sr-Cyrl-CS" dirty="0" smtClean="0"/>
              <a:t>Правилник </a:t>
            </a:r>
            <a:r>
              <a:rPr lang="sr-Cyrl-CS" dirty="0"/>
              <a:t>о декларисању, означавању и </a:t>
            </a:r>
            <a:r>
              <a:rPr lang="sr-Cyrl-CS" dirty="0" smtClean="0"/>
              <a:t>рекламирању хране (Сл.гл. РС </a:t>
            </a:r>
            <a:r>
              <a:rPr lang="sr-Cyrl-RS" dirty="0" smtClean="0"/>
              <a:t>19</a:t>
            </a:r>
            <a:r>
              <a:rPr lang="sr-Cyrl-CS" dirty="0" smtClean="0"/>
              <a:t>/201</a:t>
            </a:r>
            <a:r>
              <a:rPr lang="sr-Cyrl-RS" dirty="0" smtClean="0"/>
              <a:t>7</a:t>
            </a:r>
            <a:r>
              <a:rPr lang="sr-Cyrl-CS" dirty="0" smtClean="0"/>
              <a:t>, 1</a:t>
            </a:r>
            <a:r>
              <a:rPr lang="sr-Cyrl-RS" dirty="0" smtClean="0"/>
              <a:t>6</a:t>
            </a:r>
            <a:r>
              <a:rPr lang="sr-Cyrl-CS" dirty="0" smtClean="0"/>
              <a:t>/20</a:t>
            </a:r>
            <a:r>
              <a:rPr lang="sr-Cyrl-RS" dirty="0" smtClean="0"/>
              <a:t>18</a:t>
            </a:r>
            <a:r>
              <a:rPr lang="sr-Cyrl-CS" dirty="0" smtClean="0"/>
              <a:t>)</a:t>
            </a:r>
          </a:p>
          <a:p>
            <a:r>
              <a:rPr lang="sr-Cyrl-CS" dirty="0" smtClean="0"/>
              <a:t>Правилник </a:t>
            </a:r>
            <a:r>
              <a:rPr lang="sr-Cyrl-CS" dirty="0"/>
              <a:t>о квалитету жита, млинских и пекарских производа </a:t>
            </a:r>
            <a:r>
              <a:rPr lang="sr-Cyrl-RS" dirty="0"/>
              <a:t>и</a:t>
            </a:r>
            <a:r>
              <a:rPr lang="sr-Cyrl-CS" dirty="0"/>
              <a:t> тестенина  (Сл. </a:t>
            </a:r>
            <a:r>
              <a:rPr lang="sr-Cyrl-RS" dirty="0"/>
              <a:t>Гласник РС, 68/2016</a:t>
            </a:r>
            <a:r>
              <a:rPr lang="sr-Cyrl-CS" dirty="0" smtClean="0"/>
              <a:t>)</a:t>
            </a:r>
          </a:p>
          <a:p>
            <a:r>
              <a:rPr lang="sr-Cyrl-CS" dirty="0" smtClean="0"/>
              <a:t>Правилник </a:t>
            </a:r>
            <a:r>
              <a:rPr lang="sr-Cyrl-CS" dirty="0"/>
              <a:t>о квалитету и другим захтевима за фине пекарске производе, жита за доручак и снек производе </a:t>
            </a:r>
            <a:r>
              <a:rPr lang="sr-Cyrl-CS" dirty="0" smtClean="0"/>
              <a:t>(</a:t>
            </a:r>
            <a:r>
              <a:rPr lang="sr-Cyrl-CS" dirty="0"/>
              <a:t>Сл.л. СЦГ 12/05, </a:t>
            </a:r>
            <a:r>
              <a:rPr lang="sr-Cyrl-RS" dirty="0"/>
              <a:t>68/2016</a:t>
            </a:r>
            <a:r>
              <a:rPr lang="sr-Cyrl-CS" dirty="0" smtClean="0"/>
              <a:t>)</a:t>
            </a:r>
          </a:p>
          <a:p>
            <a:r>
              <a:rPr lang="sr-Cyrl-CS" dirty="0" smtClean="0"/>
              <a:t>-Правилник </a:t>
            </a:r>
            <a:r>
              <a:rPr lang="sr-Cyrl-CS" dirty="0"/>
              <a:t>о методама вршења хемијских и физичких анализа какао-зрна, какао производа, производа сличних чоколади, бомбонских производа, крем производа, кекса и производа сродних кексу  (Сл.л.СФРЈ 41/87)</a:t>
            </a:r>
            <a:endParaRPr lang="sr-Cyrl-CS" dirty="0" smtClean="0"/>
          </a:p>
          <a:p>
            <a:endParaRPr lang="sr-Latn-RS" dirty="0"/>
          </a:p>
        </p:txBody>
      </p:sp>
    </p:spTree>
    <p:extLst>
      <p:ext uri="{BB962C8B-B14F-4D97-AF65-F5344CB8AC3E}">
        <p14:creationId xmlns:p14="http://schemas.microsoft.com/office/powerpoint/2010/main" xmlns="" val="24101541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Правилници </a:t>
            </a:r>
            <a:endParaRPr lang="sr-Latn-RS" dirty="0"/>
          </a:p>
        </p:txBody>
      </p:sp>
      <p:sp>
        <p:nvSpPr>
          <p:cNvPr id="3" name="Content Placeholder 2"/>
          <p:cNvSpPr>
            <a:spLocks noGrp="1"/>
          </p:cNvSpPr>
          <p:nvPr>
            <p:ph idx="1"/>
          </p:nvPr>
        </p:nvSpPr>
        <p:spPr/>
        <p:txBody>
          <a:bodyPr>
            <a:normAutofit fontScale="70000" lnSpcReduction="20000"/>
          </a:bodyPr>
          <a:lstStyle/>
          <a:p>
            <a:r>
              <a:rPr lang="sr-Cyrl-CS" dirty="0" smtClean="0"/>
              <a:t>Правилник </a:t>
            </a:r>
            <a:r>
              <a:rPr lang="sr-Cyrl-CS" dirty="0"/>
              <a:t>о прехрамбеним адитивима   (Сл.Гласник </a:t>
            </a:r>
            <a:r>
              <a:rPr lang="sr-Cyrl-RS" dirty="0"/>
              <a:t>5</a:t>
            </a:r>
            <a:r>
              <a:rPr lang="sr-Cyrl-CS" dirty="0"/>
              <a:t>3/201</a:t>
            </a:r>
            <a:r>
              <a:rPr lang="sr-Cyrl-RS" dirty="0"/>
              <a:t>8</a:t>
            </a:r>
            <a:r>
              <a:rPr lang="sr-Cyrl-CS" dirty="0" smtClean="0"/>
              <a:t>)</a:t>
            </a:r>
          </a:p>
          <a:p>
            <a:r>
              <a:rPr lang="sr-Cyrl-CS" dirty="0" smtClean="0"/>
              <a:t>Правилник     </a:t>
            </a:r>
            <a:r>
              <a:rPr lang="sr-Cyrl-CS" dirty="0"/>
              <a:t>о квалитету и другим захтевима за бомбонске производе  </a:t>
            </a:r>
            <a:r>
              <a:rPr lang="sr-Cyrl-CS" dirty="0" smtClean="0"/>
              <a:t>(Сл.л.СЦГ </a:t>
            </a:r>
            <a:r>
              <a:rPr lang="sr-Cyrl-CS" dirty="0"/>
              <a:t>63/04 </a:t>
            </a:r>
            <a:r>
              <a:rPr lang="sr-Cyrl-CS" dirty="0" smtClean="0"/>
              <a:t>)</a:t>
            </a:r>
          </a:p>
          <a:p>
            <a:pPr lvl="0"/>
            <a:r>
              <a:rPr lang="sr-Latn-RS" dirty="0">
                <a:hlinkClick r:id="rId2"/>
              </a:rPr>
              <a:t>Правилник о квалитету и другим захтевима за млеко, млечне производе, композитне млечне производе и стартер културе</a:t>
            </a:r>
            <a:endParaRPr lang="sr-Latn-RS" dirty="0"/>
          </a:p>
          <a:p>
            <a:pPr lvl="0">
              <a:buNone/>
            </a:pPr>
            <a:r>
              <a:rPr lang="en-US" dirty="0" smtClean="0"/>
              <a:t>      </a:t>
            </a:r>
            <a:r>
              <a:rPr lang="sr-Latn-RS" dirty="0" smtClean="0"/>
              <a:t>Службени </a:t>
            </a:r>
            <a:r>
              <a:rPr lang="sr-Latn-RS" dirty="0"/>
              <a:t>лист СРЈ, 26/2002, Службени лист СЦГ, 56/2003 - др. правилник, 4/2004 - др. правилник и 5/2004 и Службени гласник РС, 21/2009 - др. правилник и 33/2010 - др. Правилник</a:t>
            </a:r>
            <a:r>
              <a:rPr lang="sr-Cyrl-RS" dirty="0"/>
              <a:t>-стари, не важи!</a:t>
            </a:r>
            <a:endParaRPr lang="sr-Latn-RS" dirty="0"/>
          </a:p>
          <a:p>
            <a:pPr lvl="0"/>
            <a:r>
              <a:rPr lang="sr-Latn-RS" dirty="0">
                <a:hlinkClick r:id="rId3"/>
              </a:rPr>
              <a:t>Правилник о квалитету производа од млека и стартер култура</a:t>
            </a:r>
            <a:endParaRPr lang="sr-Latn-RS" dirty="0"/>
          </a:p>
          <a:p>
            <a:pPr lvl="0">
              <a:buNone/>
            </a:pPr>
            <a:r>
              <a:rPr lang="en-US" dirty="0" smtClean="0"/>
              <a:t>      </a:t>
            </a:r>
            <a:r>
              <a:rPr lang="sr-Latn-RS" dirty="0" smtClean="0"/>
              <a:t>Службени </a:t>
            </a:r>
            <a:r>
              <a:rPr lang="sr-Latn-RS" dirty="0"/>
              <a:t>гласник РС, 33/2010, 69/2010, 43/2013 - др. правилник и 34/2014</a:t>
            </a:r>
            <a:r>
              <a:rPr lang="sr-Cyrl-RS" dirty="0"/>
              <a:t>-нови, важи!</a:t>
            </a:r>
            <a:endParaRPr lang="sr-Latn-RS" dirty="0"/>
          </a:p>
          <a:p>
            <a:pPr marL="0" indent="0">
              <a:buNone/>
            </a:pPr>
            <a:endParaRPr lang="sr-Latn-RS" dirty="0" smtClean="0"/>
          </a:p>
          <a:p>
            <a:endParaRPr lang="sr-Latn-RS" dirty="0"/>
          </a:p>
        </p:txBody>
      </p:sp>
    </p:spTree>
    <p:extLst>
      <p:ext uri="{BB962C8B-B14F-4D97-AF65-F5344CB8AC3E}">
        <p14:creationId xmlns:p14="http://schemas.microsoft.com/office/powerpoint/2010/main" xmlns="" val="9050074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979712" y="469112"/>
            <a:ext cx="3347968"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defRPr>
            </a:lvl1pPr>
            <a:lvl2pPr marL="742950" indent="-285750" eaLnBrk="0" hangingPunct="0">
              <a:defRPr kumimoji="1" sz="2400">
                <a:solidFill>
                  <a:schemeClr val="tx1"/>
                </a:solidFill>
                <a:latin typeface="Times New Roman" pitchFamily="18" charset="0"/>
              </a:defRPr>
            </a:lvl2pPr>
            <a:lvl3pPr marL="1143000" indent="-228600" eaLnBrk="0" hangingPunct="0">
              <a:defRPr kumimoji="1" sz="2400">
                <a:solidFill>
                  <a:schemeClr val="tx1"/>
                </a:solidFill>
                <a:latin typeface="Times New Roman" pitchFamily="18" charset="0"/>
              </a:defRPr>
            </a:lvl3pPr>
            <a:lvl4pPr marL="1600200" indent="-228600" eaLnBrk="0" hangingPunct="0">
              <a:defRPr kumimoji="1" sz="2400">
                <a:solidFill>
                  <a:schemeClr val="tx1"/>
                </a:solidFill>
                <a:latin typeface="Times New Roman" pitchFamily="18" charset="0"/>
              </a:defRPr>
            </a:lvl4pPr>
            <a:lvl5pPr marL="2057400" indent="-228600" eaLnBrk="0" hangingPunct="0">
              <a:defRPr kumimoji="1" sz="2400">
                <a:solidFill>
                  <a:schemeClr val="tx1"/>
                </a:solidFill>
                <a:latin typeface="Times New Roman" pitchFamily="18" charset="0"/>
              </a:defRPr>
            </a:lvl5pPr>
            <a:lvl6pPr marL="2514600" indent="-228600" eaLnBrk="0" fontAlgn="base" hangingPunct="0">
              <a:spcBef>
                <a:spcPct val="0"/>
              </a:spcBef>
              <a:spcAft>
                <a:spcPct val="0"/>
              </a:spcAft>
              <a:defRPr kumimoji="1" sz="2400">
                <a:solidFill>
                  <a:schemeClr val="tx1"/>
                </a:solidFill>
                <a:latin typeface="Times New Roman" pitchFamily="18" charset="0"/>
              </a:defRPr>
            </a:lvl6pPr>
            <a:lvl7pPr marL="2971800" indent="-228600" eaLnBrk="0" fontAlgn="base" hangingPunct="0">
              <a:spcBef>
                <a:spcPct val="0"/>
              </a:spcBef>
              <a:spcAft>
                <a:spcPct val="0"/>
              </a:spcAft>
              <a:defRPr kumimoji="1" sz="2400">
                <a:solidFill>
                  <a:schemeClr val="tx1"/>
                </a:solidFill>
                <a:latin typeface="Times New Roman" pitchFamily="18" charset="0"/>
              </a:defRPr>
            </a:lvl7pPr>
            <a:lvl8pPr marL="3429000" indent="-228600" eaLnBrk="0" fontAlgn="base" hangingPunct="0">
              <a:spcBef>
                <a:spcPct val="0"/>
              </a:spcBef>
              <a:spcAft>
                <a:spcPct val="0"/>
              </a:spcAft>
              <a:defRPr kumimoji="1" sz="2400">
                <a:solidFill>
                  <a:schemeClr val="tx1"/>
                </a:solidFill>
                <a:latin typeface="Times New Roman" pitchFamily="18" charset="0"/>
              </a:defRPr>
            </a:lvl8pPr>
            <a:lvl9pPr marL="3886200" indent="-228600" eaLnBrk="0" fontAlgn="base" hangingPunct="0">
              <a:spcBef>
                <a:spcPct val="0"/>
              </a:spcBef>
              <a:spcAft>
                <a:spcPct val="0"/>
              </a:spcAft>
              <a:defRPr kumimoji="1" sz="2400">
                <a:solidFill>
                  <a:schemeClr val="tx1"/>
                </a:solidFill>
                <a:latin typeface="Times New Roman" pitchFamily="18" charset="0"/>
              </a:defRPr>
            </a:lvl9pPr>
          </a:lstStyle>
          <a:p>
            <a:pPr eaLnBrk="1" hangingPunct="1"/>
            <a:r>
              <a:rPr kumimoji="0" lang="sr-Cyrl-RS" sz="2800" b="1" u="sng" dirty="0" smtClean="0">
                <a:cs typeface="Times New Roman" pitchFamily="18" charset="0"/>
              </a:rPr>
              <a:t>АНАЛИЗЕ ХРАНЕ </a:t>
            </a:r>
            <a:endParaRPr kumimoji="0" lang="en-US" sz="2800" b="1" dirty="0"/>
          </a:p>
        </p:txBody>
      </p:sp>
      <p:sp>
        <p:nvSpPr>
          <p:cNvPr id="654339" name="Text Box 3"/>
          <p:cNvSpPr txBox="1">
            <a:spLocks noChangeArrowheads="1"/>
          </p:cNvSpPr>
          <p:nvPr/>
        </p:nvSpPr>
        <p:spPr bwMode="auto">
          <a:xfrm>
            <a:off x="468313" y="992332"/>
            <a:ext cx="8153400" cy="57861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kumimoji="1" sz="2400">
                <a:solidFill>
                  <a:schemeClr val="tx1"/>
                </a:solidFill>
                <a:latin typeface="Times New Roman" pitchFamily="18" charset="0"/>
              </a:defRPr>
            </a:lvl1pPr>
            <a:lvl2pPr marL="742950" indent="-285750" eaLnBrk="0" hangingPunct="0">
              <a:defRPr kumimoji="1" sz="2400">
                <a:solidFill>
                  <a:schemeClr val="tx1"/>
                </a:solidFill>
                <a:latin typeface="Times New Roman" pitchFamily="18" charset="0"/>
              </a:defRPr>
            </a:lvl2pPr>
            <a:lvl3pPr marL="1143000" indent="-228600" eaLnBrk="0" hangingPunct="0">
              <a:defRPr kumimoji="1" sz="2400">
                <a:solidFill>
                  <a:schemeClr val="tx1"/>
                </a:solidFill>
                <a:latin typeface="Times New Roman" pitchFamily="18" charset="0"/>
              </a:defRPr>
            </a:lvl3pPr>
            <a:lvl4pPr marL="1600200" indent="-228600" eaLnBrk="0" hangingPunct="0">
              <a:defRPr kumimoji="1" sz="2400">
                <a:solidFill>
                  <a:schemeClr val="tx1"/>
                </a:solidFill>
                <a:latin typeface="Times New Roman" pitchFamily="18" charset="0"/>
              </a:defRPr>
            </a:lvl4pPr>
            <a:lvl5pPr marL="2057400" indent="-228600" eaLnBrk="0" hangingPunct="0">
              <a:defRPr kumimoji="1" sz="2400">
                <a:solidFill>
                  <a:schemeClr val="tx1"/>
                </a:solidFill>
                <a:latin typeface="Times New Roman" pitchFamily="18" charset="0"/>
              </a:defRPr>
            </a:lvl5pPr>
            <a:lvl6pPr marL="2514600" indent="-228600" eaLnBrk="0" fontAlgn="base" hangingPunct="0">
              <a:spcBef>
                <a:spcPct val="0"/>
              </a:spcBef>
              <a:spcAft>
                <a:spcPct val="0"/>
              </a:spcAft>
              <a:defRPr kumimoji="1" sz="2400">
                <a:solidFill>
                  <a:schemeClr val="tx1"/>
                </a:solidFill>
                <a:latin typeface="Times New Roman" pitchFamily="18" charset="0"/>
              </a:defRPr>
            </a:lvl6pPr>
            <a:lvl7pPr marL="2971800" indent="-228600" eaLnBrk="0" fontAlgn="base" hangingPunct="0">
              <a:spcBef>
                <a:spcPct val="0"/>
              </a:spcBef>
              <a:spcAft>
                <a:spcPct val="0"/>
              </a:spcAft>
              <a:defRPr kumimoji="1" sz="2400">
                <a:solidFill>
                  <a:schemeClr val="tx1"/>
                </a:solidFill>
                <a:latin typeface="Times New Roman" pitchFamily="18" charset="0"/>
              </a:defRPr>
            </a:lvl7pPr>
            <a:lvl8pPr marL="3429000" indent="-228600" eaLnBrk="0" fontAlgn="base" hangingPunct="0">
              <a:spcBef>
                <a:spcPct val="0"/>
              </a:spcBef>
              <a:spcAft>
                <a:spcPct val="0"/>
              </a:spcAft>
              <a:defRPr kumimoji="1" sz="2400">
                <a:solidFill>
                  <a:schemeClr val="tx1"/>
                </a:solidFill>
                <a:latin typeface="Times New Roman" pitchFamily="18" charset="0"/>
              </a:defRPr>
            </a:lvl8pPr>
            <a:lvl9pPr marL="3886200" indent="-228600" eaLnBrk="0" fontAlgn="base" hangingPunct="0">
              <a:spcBef>
                <a:spcPct val="0"/>
              </a:spcBef>
              <a:spcAft>
                <a:spcPct val="0"/>
              </a:spcAft>
              <a:defRPr kumimoji="1" sz="2400">
                <a:solidFill>
                  <a:schemeClr val="tx1"/>
                </a:solidFill>
                <a:latin typeface="Times New Roman" pitchFamily="18" charset="0"/>
              </a:defRPr>
            </a:lvl9pPr>
          </a:lstStyle>
          <a:p>
            <a:pPr eaLnBrk="1" hangingPunct="1">
              <a:spcBef>
                <a:spcPct val="50000"/>
              </a:spcBef>
              <a:buFontTx/>
              <a:buChar char="•"/>
            </a:pPr>
            <a:r>
              <a:rPr kumimoji="0" lang="sr-Cyrl-RS" sz="2000" b="1" dirty="0" smtClean="0">
                <a:cs typeface="Times New Roman" pitchFamily="18" charset="0"/>
              </a:rPr>
              <a:t>ОДРЕЂИВАЊЕ ХЕМИЈСКОГ САСТАВА НАМИРНИЦА/ХРАНЕ</a:t>
            </a:r>
          </a:p>
          <a:p>
            <a:pPr eaLnBrk="1" hangingPunct="1">
              <a:spcBef>
                <a:spcPct val="50000"/>
              </a:spcBef>
              <a:buFontTx/>
              <a:buChar char="•"/>
            </a:pPr>
            <a:r>
              <a:rPr kumimoji="0" lang="sr-Cyrl-RS" sz="2000" b="1" dirty="0" smtClean="0">
                <a:cs typeface="Times New Roman" pitchFamily="18" charset="0"/>
              </a:rPr>
              <a:t>ОДРЕЂИВАЊЕ ЕНЕРГЕТСКЕ ВРЕДНОСТИ ХРАНЕ</a:t>
            </a:r>
          </a:p>
          <a:p>
            <a:pPr eaLnBrk="1" hangingPunct="1">
              <a:spcBef>
                <a:spcPct val="50000"/>
              </a:spcBef>
              <a:buFontTx/>
              <a:buChar char="•"/>
            </a:pPr>
            <a:r>
              <a:rPr kumimoji="0" lang="sr-Cyrl-RS" sz="2000" b="1" dirty="0" smtClean="0">
                <a:cs typeface="Times New Roman" pitchFamily="18" charset="0"/>
              </a:rPr>
              <a:t>ОДРЕЂИВАЊЕ НУТРИТИВНЕ ВРЕДНОСТИ ХРАНЕ</a:t>
            </a:r>
          </a:p>
          <a:p>
            <a:pPr eaLnBrk="1" hangingPunct="1">
              <a:spcBef>
                <a:spcPct val="50000"/>
              </a:spcBef>
              <a:buFontTx/>
              <a:buChar char="•"/>
            </a:pPr>
            <a:r>
              <a:rPr kumimoji="0" lang="sr-Cyrl-RS" sz="2000" b="1" dirty="0" smtClean="0">
                <a:cs typeface="Times New Roman" pitchFamily="18" charset="0"/>
              </a:rPr>
              <a:t>ИЗРАДА ТАБЛИЦА ХЕМИЈСКОГ САСТАВА</a:t>
            </a:r>
          </a:p>
          <a:p>
            <a:pPr eaLnBrk="1" hangingPunct="1">
              <a:spcBef>
                <a:spcPct val="50000"/>
              </a:spcBef>
              <a:buFontTx/>
              <a:buChar char="•"/>
            </a:pPr>
            <a:r>
              <a:rPr kumimoji="0" lang="sr-Cyrl-RS" sz="2000" b="1" dirty="0" smtClean="0">
                <a:cs typeface="Times New Roman" pitchFamily="18" charset="0"/>
              </a:rPr>
              <a:t>ИДЕНТИФИКАЦИЈА ФАЛСИФИКАТА</a:t>
            </a:r>
          </a:p>
          <a:p>
            <a:pPr eaLnBrk="1" hangingPunct="1">
              <a:spcBef>
                <a:spcPct val="50000"/>
              </a:spcBef>
              <a:buFontTx/>
              <a:buChar char="•"/>
            </a:pPr>
            <a:r>
              <a:rPr kumimoji="0" lang="sr-Cyrl-RS" sz="2000" b="1" dirty="0" smtClean="0">
                <a:cs typeface="Times New Roman" pitchFamily="18" charset="0"/>
              </a:rPr>
              <a:t>ОДРЕЂИВАЊЕ МОГУЋИХ КОНТАМИНЕНАТА</a:t>
            </a:r>
          </a:p>
          <a:p>
            <a:pPr eaLnBrk="1" hangingPunct="1">
              <a:spcBef>
                <a:spcPct val="50000"/>
              </a:spcBef>
              <a:buFontTx/>
              <a:buChar char="•"/>
            </a:pPr>
            <a:r>
              <a:rPr kumimoji="0" lang="sr-Cyrl-RS" sz="2000" b="1" dirty="0" smtClean="0">
                <a:cs typeface="Times New Roman" pitchFamily="18" charset="0"/>
              </a:rPr>
              <a:t>ИЗРАДА НУТРИТИВНИХ И ЕНЕРГЕТСКИХ ТАБЕЛА</a:t>
            </a:r>
          </a:p>
          <a:p>
            <a:pPr eaLnBrk="1" hangingPunct="1">
              <a:spcBef>
                <a:spcPct val="50000"/>
              </a:spcBef>
              <a:buFontTx/>
              <a:buChar char="•"/>
            </a:pPr>
            <a:r>
              <a:rPr kumimoji="0" lang="sr-Cyrl-RS" sz="2000" b="1" dirty="0" smtClean="0">
                <a:cs typeface="Times New Roman" pitchFamily="18" charset="0"/>
              </a:rPr>
              <a:t>ОДРЕЂИВАЊЕ РОКА УПОТРЕБЕ</a:t>
            </a:r>
          </a:p>
          <a:p>
            <a:pPr eaLnBrk="1" hangingPunct="1">
              <a:spcBef>
                <a:spcPct val="50000"/>
              </a:spcBef>
              <a:buFontTx/>
              <a:buChar char="•"/>
            </a:pPr>
            <a:r>
              <a:rPr kumimoji="0" lang="sr-Cyrl-RS" sz="2000" b="1" dirty="0" smtClean="0">
                <a:cs typeface="Times New Roman" pitchFamily="18" charset="0"/>
              </a:rPr>
              <a:t>ИЗРАДА ДЕКЛАРАЦИЈА И АНАЛИЗА ИСТИХ</a:t>
            </a:r>
          </a:p>
          <a:p>
            <a:pPr eaLnBrk="1" hangingPunct="1">
              <a:spcBef>
                <a:spcPct val="50000"/>
              </a:spcBef>
              <a:buFontTx/>
              <a:buChar char="•"/>
            </a:pPr>
            <a:r>
              <a:rPr kumimoji="0" lang="sr-Cyrl-RS" sz="2000" b="1" dirty="0" smtClean="0">
                <a:cs typeface="Times New Roman" pitchFamily="18" charset="0"/>
              </a:rPr>
              <a:t>ИЗРАДА НУТРИТИВНИХ И ЗДРСАВТВЕНИХ ИЗЈАВА</a:t>
            </a:r>
            <a:endParaRPr kumimoji="0" lang="sr-Cyrl-RS" sz="2000" b="1" dirty="0" smtClean="0"/>
          </a:p>
          <a:p>
            <a:pPr eaLnBrk="1" hangingPunct="1">
              <a:spcBef>
                <a:spcPct val="50000"/>
              </a:spcBef>
              <a:buFontTx/>
              <a:buChar char="•"/>
            </a:pPr>
            <a:r>
              <a:rPr kumimoji="0" lang="sr-Cyrl-RS" sz="2000" b="1" dirty="0" smtClean="0"/>
              <a:t>ТАБЛИЦЕ ХЕМИЈСКОГ САСТАВА НАМИРНИЦА</a:t>
            </a:r>
          </a:p>
          <a:p>
            <a:pPr eaLnBrk="1" hangingPunct="1">
              <a:spcBef>
                <a:spcPct val="50000"/>
              </a:spcBef>
              <a:buFontTx/>
              <a:buChar char="•"/>
            </a:pPr>
            <a:r>
              <a:rPr kumimoji="0" lang="sr-Cyrl-RS" sz="2000" b="1" dirty="0" smtClean="0"/>
              <a:t>УТИЦАЈ ХРАНЕ НА ЗДРАВЉЕ</a:t>
            </a:r>
            <a:endParaRPr kumimoji="0" lang="sr-Latn-CS" sz="2000" b="1" dirty="0"/>
          </a:p>
        </p:txBody>
      </p:sp>
    </p:spTree>
    <p:extLst>
      <p:ext uri="{BB962C8B-B14F-4D97-AF65-F5344CB8AC3E}">
        <p14:creationId xmlns:p14="http://schemas.microsoft.com/office/powerpoint/2010/main" xmlns="" val="36484443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54339">
                                            <p:txEl>
                                              <p:pRg st="0" end="0"/>
                                            </p:txEl>
                                          </p:spTgt>
                                        </p:tgtEl>
                                        <p:attrNameLst>
                                          <p:attrName>style.visibility</p:attrName>
                                        </p:attrNameLst>
                                      </p:cBhvr>
                                      <p:to>
                                        <p:strVal val="visible"/>
                                      </p:to>
                                    </p:set>
                                    <p:animEffect transition="in" filter="blinds(horizontal)">
                                      <p:cBhvr>
                                        <p:cTn id="7" dur="500"/>
                                        <p:tgtEl>
                                          <p:spTgt spid="65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54339">
                                            <p:txEl>
                                              <p:pRg st="1" end="1"/>
                                            </p:txEl>
                                          </p:spTgt>
                                        </p:tgtEl>
                                        <p:attrNameLst>
                                          <p:attrName>style.visibility</p:attrName>
                                        </p:attrNameLst>
                                      </p:cBhvr>
                                      <p:to>
                                        <p:strVal val="visible"/>
                                      </p:to>
                                    </p:set>
                                    <p:animEffect transition="in" filter="blinds(horizontal)">
                                      <p:cBhvr>
                                        <p:cTn id="12" dur="500"/>
                                        <p:tgtEl>
                                          <p:spTgt spid="65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54339">
                                            <p:txEl>
                                              <p:pRg st="2" end="2"/>
                                            </p:txEl>
                                          </p:spTgt>
                                        </p:tgtEl>
                                        <p:attrNameLst>
                                          <p:attrName>style.visibility</p:attrName>
                                        </p:attrNameLst>
                                      </p:cBhvr>
                                      <p:to>
                                        <p:strVal val="visible"/>
                                      </p:to>
                                    </p:set>
                                    <p:animEffect transition="in" filter="blinds(horizontal)">
                                      <p:cBhvr>
                                        <p:cTn id="17" dur="500"/>
                                        <p:tgtEl>
                                          <p:spTgt spid="654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54339">
                                            <p:txEl>
                                              <p:pRg st="3" end="3"/>
                                            </p:txEl>
                                          </p:spTgt>
                                        </p:tgtEl>
                                        <p:attrNameLst>
                                          <p:attrName>style.visibility</p:attrName>
                                        </p:attrNameLst>
                                      </p:cBhvr>
                                      <p:to>
                                        <p:strVal val="visible"/>
                                      </p:to>
                                    </p:set>
                                    <p:animEffect transition="in" filter="blinds(horizontal)">
                                      <p:cBhvr>
                                        <p:cTn id="22" dur="500"/>
                                        <p:tgtEl>
                                          <p:spTgt spid="654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54339">
                                            <p:txEl>
                                              <p:pRg st="4" end="4"/>
                                            </p:txEl>
                                          </p:spTgt>
                                        </p:tgtEl>
                                        <p:attrNameLst>
                                          <p:attrName>style.visibility</p:attrName>
                                        </p:attrNameLst>
                                      </p:cBhvr>
                                      <p:to>
                                        <p:strVal val="visible"/>
                                      </p:to>
                                    </p:set>
                                    <p:animEffect transition="in" filter="blinds(horizontal)">
                                      <p:cBhvr>
                                        <p:cTn id="27" dur="500"/>
                                        <p:tgtEl>
                                          <p:spTgt spid="6543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54339">
                                            <p:txEl>
                                              <p:pRg st="5" end="5"/>
                                            </p:txEl>
                                          </p:spTgt>
                                        </p:tgtEl>
                                        <p:attrNameLst>
                                          <p:attrName>style.visibility</p:attrName>
                                        </p:attrNameLst>
                                      </p:cBhvr>
                                      <p:to>
                                        <p:strVal val="visible"/>
                                      </p:to>
                                    </p:set>
                                    <p:animEffect transition="in" filter="blinds(horizontal)">
                                      <p:cBhvr>
                                        <p:cTn id="32" dur="500"/>
                                        <p:tgtEl>
                                          <p:spTgt spid="6543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54339">
                                            <p:txEl>
                                              <p:pRg st="6" end="6"/>
                                            </p:txEl>
                                          </p:spTgt>
                                        </p:tgtEl>
                                        <p:attrNameLst>
                                          <p:attrName>style.visibility</p:attrName>
                                        </p:attrNameLst>
                                      </p:cBhvr>
                                      <p:to>
                                        <p:strVal val="visible"/>
                                      </p:to>
                                    </p:set>
                                    <p:animEffect transition="in" filter="blinds(horizontal)">
                                      <p:cBhvr>
                                        <p:cTn id="37" dur="500"/>
                                        <p:tgtEl>
                                          <p:spTgt spid="65433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654339">
                                            <p:txEl>
                                              <p:pRg st="7" end="7"/>
                                            </p:txEl>
                                          </p:spTgt>
                                        </p:tgtEl>
                                        <p:attrNameLst>
                                          <p:attrName>style.visibility</p:attrName>
                                        </p:attrNameLst>
                                      </p:cBhvr>
                                      <p:to>
                                        <p:strVal val="visible"/>
                                      </p:to>
                                    </p:set>
                                    <p:animEffect transition="in" filter="blinds(horizontal)">
                                      <p:cBhvr>
                                        <p:cTn id="42" dur="500"/>
                                        <p:tgtEl>
                                          <p:spTgt spid="65433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654339">
                                            <p:txEl>
                                              <p:pRg st="8" end="8"/>
                                            </p:txEl>
                                          </p:spTgt>
                                        </p:tgtEl>
                                        <p:attrNameLst>
                                          <p:attrName>style.visibility</p:attrName>
                                        </p:attrNameLst>
                                      </p:cBhvr>
                                      <p:to>
                                        <p:strVal val="visible"/>
                                      </p:to>
                                    </p:set>
                                    <p:animEffect transition="in" filter="blinds(horizontal)">
                                      <p:cBhvr>
                                        <p:cTn id="47" dur="500"/>
                                        <p:tgtEl>
                                          <p:spTgt spid="65433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654339">
                                            <p:txEl>
                                              <p:pRg st="9" end="9"/>
                                            </p:txEl>
                                          </p:spTgt>
                                        </p:tgtEl>
                                        <p:attrNameLst>
                                          <p:attrName>style.visibility</p:attrName>
                                        </p:attrNameLst>
                                      </p:cBhvr>
                                      <p:to>
                                        <p:strVal val="visible"/>
                                      </p:to>
                                    </p:set>
                                    <p:animEffect transition="in" filter="blinds(horizontal)">
                                      <p:cBhvr>
                                        <p:cTn id="52" dur="500"/>
                                        <p:tgtEl>
                                          <p:spTgt spid="654339">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654339">
                                            <p:txEl>
                                              <p:pRg st="10" end="10"/>
                                            </p:txEl>
                                          </p:spTgt>
                                        </p:tgtEl>
                                        <p:attrNameLst>
                                          <p:attrName>style.visibility</p:attrName>
                                        </p:attrNameLst>
                                      </p:cBhvr>
                                      <p:to>
                                        <p:strVal val="visible"/>
                                      </p:to>
                                    </p:set>
                                    <p:animEffect transition="in" filter="blinds(horizontal)">
                                      <p:cBhvr>
                                        <p:cTn id="57" dur="500"/>
                                        <p:tgtEl>
                                          <p:spTgt spid="654339">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654339">
                                            <p:txEl>
                                              <p:pRg st="11" end="11"/>
                                            </p:txEl>
                                          </p:spTgt>
                                        </p:tgtEl>
                                        <p:attrNameLst>
                                          <p:attrName>style.visibility</p:attrName>
                                        </p:attrNameLst>
                                      </p:cBhvr>
                                      <p:to>
                                        <p:strVal val="visible"/>
                                      </p:to>
                                    </p:set>
                                    <p:animEffect transition="in" filter="blinds(horizontal)">
                                      <p:cBhvr>
                                        <p:cTn id="62" dur="500"/>
                                        <p:tgtEl>
                                          <p:spTgt spid="65433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Line 3"/>
          <p:cNvSpPr>
            <a:spLocks noChangeShapeType="1"/>
          </p:cNvSpPr>
          <p:nvPr/>
        </p:nvSpPr>
        <p:spPr bwMode="auto">
          <a:xfrm>
            <a:off x="6659563" y="549275"/>
            <a:ext cx="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sr-Latn-RS"/>
          </a:p>
        </p:txBody>
      </p:sp>
      <p:sp>
        <p:nvSpPr>
          <p:cNvPr id="34822" name="Text Box 7"/>
          <p:cNvSpPr txBox="1">
            <a:spLocks noChangeArrowheads="1"/>
          </p:cNvSpPr>
          <p:nvPr/>
        </p:nvSpPr>
        <p:spPr bwMode="auto">
          <a:xfrm>
            <a:off x="0" y="646440"/>
            <a:ext cx="9358844"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defRPr>
            </a:lvl1pPr>
            <a:lvl2pPr marL="742950" indent="-285750" eaLnBrk="0" hangingPunct="0">
              <a:defRPr kumimoji="1" sz="2400">
                <a:solidFill>
                  <a:schemeClr val="tx1"/>
                </a:solidFill>
                <a:latin typeface="Times New Roman" pitchFamily="18" charset="0"/>
              </a:defRPr>
            </a:lvl2pPr>
            <a:lvl3pPr marL="1143000" indent="-228600" eaLnBrk="0" hangingPunct="0">
              <a:defRPr kumimoji="1" sz="2400">
                <a:solidFill>
                  <a:schemeClr val="tx1"/>
                </a:solidFill>
                <a:latin typeface="Times New Roman" pitchFamily="18" charset="0"/>
              </a:defRPr>
            </a:lvl3pPr>
            <a:lvl4pPr marL="1600200" indent="-228600" eaLnBrk="0" hangingPunct="0">
              <a:defRPr kumimoji="1" sz="2400">
                <a:solidFill>
                  <a:schemeClr val="tx1"/>
                </a:solidFill>
                <a:latin typeface="Times New Roman" pitchFamily="18" charset="0"/>
              </a:defRPr>
            </a:lvl4pPr>
            <a:lvl5pPr marL="2057400" indent="-228600" eaLnBrk="0" hangingPunct="0">
              <a:defRPr kumimoji="1" sz="2400">
                <a:solidFill>
                  <a:schemeClr val="tx1"/>
                </a:solidFill>
                <a:latin typeface="Times New Roman" pitchFamily="18" charset="0"/>
              </a:defRPr>
            </a:lvl5pPr>
            <a:lvl6pPr marL="2514600" indent="-228600" eaLnBrk="0" fontAlgn="base" hangingPunct="0">
              <a:spcBef>
                <a:spcPct val="0"/>
              </a:spcBef>
              <a:spcAft>
                <a:spcPct val="0"/>
              </a:spcAft>
              <a:defRPr kumimoji="1" sz="2400">
                <a:solidFill>
                  <a:schemeClr val="tx1"/>
                </a:solidFill>
                <a:latin typeface="Times New Roman" pitchFamily="18" charset="0"/>
              </a:defRPr>
            </a:lvl6pPr>
            <a:lvl7pPr marL="2971800" indent="-228600" eaLnBrk="0" fontAlgn="base" hangingPunct="0">
              <a:spcBef>
                <a:spcPct val="0"/>
              </a:spcBef>
              <a:spcAft>
                <a:spcPct val="0"/>
              </a:spcAft>
              <a:defRPr kumimoji="1" sz="2400">
                <a:solidFill>
                  <a:schemeClr val="tx1"/>
                </a:solidFill>
                <a:latin typeface="Times New Roman" pitchFamily="18" charset="0"/>
              </a:defRPr>
            </a:lvl7pPr>
            <a:lvl8pPr marL="3429000" indent="-228600" eaLnBrk="0" fontAlgn="base" hangingPunct="0">
              <a:spcBef>
                <a:spcPct val="0"/>
              </a:spcBef>
              <a:spcAft>
                <a:spcPct val="0"/>
              </a:spcAft>
              <a:defRPr kumimoji="1" sz="2400">
                <a:solidFill>
                  <a:schemeClr val="tx1"/>
                </a:solidFill>
                <a:latin typeface="Times New Roman" pitchFamily="18" charset="0"/>
              </a:defRPr>
            </a:lvl8pPr>
            <a:lvl9pPr marL="3886200" indent="-228600" eaLnBrk="0" fontAlgn="base" hangingPunct="0">
              <a:spcBef>
                <a:spcPct val="0"/>
              </a:spcBef>
              <a:spcAft>
                <a:spcPct val="0"/>
              </a:spcAft>
              <a:defRPr kumimoji="1" sz="2400">
                <a:solidFill>
                  <a:schemeClr val="tx1"/>
                </a:solidFill>
                <a:latin typeface="Times New Roman" pitchFamily="18" charset="0"/>
              </a:defRPr>
            </a:lvl9pPr>
          </a:lstStyle>
          <a:p>
            <a:pPr eaLnBrk="1" hangingPunct="1"/>
            <a:r>
              <a:rPr lang="sr-Cyrl-RS" sz="2800" b="1" dirty="0" smtClean="0"/>
              <a:t>МЕТОДЕ КОЈЕ СЕ КОРИСТЕ У АНАЛИЗАМА ХРАНЕ</a:t>
            </a:r>
            <a:endParaRPr lang="en-US" sz="2800" b="1" dirty="0"/>
          </a:p>
        </p:txBody>
      </p:sp>
      <p:sp>
        <p:nvSpPr>
          <p:cNvPr id="34823" name="Text Box 8"/>
          <p:cNvSpPr txBox="1">
            <a:spLocks noChangeArrowheads="1"/>
          </p:cNvSpPr>
          <p:nvPr/>
        </p:nvSpPr>
        <p:spPr bwMode="auto">
          <a:xfrm>
            <a:off x="762000" y="2667000"/>
            <a:ext cx="442037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defRPr>
            </a:lvl1pPr>
            <a:lvl2pPr marL="742950" indent="-285750" eaLnBrk="0" hangingPunct="0">
              <a:defRPr kumimoji="1" sz="2400">
                <a:solidFill>
                  <a:schemeClr val="tx1"/>
                </a:solidFill>
                <a:latin typeface="Times New Roman" pitchFamily="18" charset="0"/>
              </a:defRPr>
            </a:lvl2pPr>
            <a:lvl3pPr marL="1143000" indent="-228600" eaLnBrk="0" hangingPunct="0">
              <a:defRPr kumimoji="1" sz="2400">
                <a:solidFill>
                  <a:schemeClr val="tx1"/>
                </a:solidFill>
                <a:latin typeface="Times New Roman" pitchFamily="18" charset="0"/>
              </a:defRPr>
            </a:lvl3pPr>
            <a:lvl4pPr marL="1600200" indent="-228600" eaLnBrk="0" hangingPunct="0">
              <a:defRPr kumimoji="1" sz="2400">
                <a:solidFill>
                  <a:schemeClr val="tx1"/>
                </a:solidFill>
                <a:latin typeface="Times New Roman" pitchFamily="18" charset="0"/>
              </a:defRPr>
            </a:lvl4pPr>
            <a:lvl5pPr marL="2057400" indent="-228600" eaLnBrk="0" hangingPunct="0">
              <a:defRPr kumimoji="1" sz="2400">
                <a:solidFill>
                  <a:schemeClr val="tx1"/>
                </a:solidFill>
                <a:latin typeface="Times New Roman" pitchFamily="18" charset="0"/>
              </a:defRPr>
            </a:lvl5pPr>
            <a:lvl6pPr marL="2514600" indent="-228600" eaLnBrk="0" fontAlgn="base" hangingPunct="0">
              <a:spcBef>
                <a:spcPct val="0"/>
              </a:spcBef>
              <a:spcAft>
                <a:spcPct val="0"/>
              </a:spcAft>
              <a:defRPr kumimoji="1" sz="2400">
                <a:solidFill>
                  <a:schemeClr val="tx1"/>
                </a:solidFill>
                <a:latin typeface="Times New Roman" pitchFamily="18" charset="0"/>
              </a:defRPr>
            </a:lvl6pPr>
            <a:lvl7pPr marL="2971800" indent="-228600" eaLnBrk="0" fontAlgn="base" hangingPunct="0">
              <a:spcBef>
                <a:spcPct val="0"/>
              </a:spcBef>
              <a:spcAft>
                <a:spcPct val="0"/>
              </a:spcAft>
              <a:defRPr kumimoji="1" sz="2400">
                <a:solidFill>
                  <a:schemeClr val="tx1"/>
                </a:solidFill>
                <a:latin typeface="Times New Roman" pitchFamily="18" charset="0"/>
              </a:defRPr>
            </a:lvl7pPr>
            <a:lvl8pPr marL="3429000" indent="-228600" eaLnBrk="0" fontAlgn="base" hangingPunct="0">
              <a:spcBef>
                <a:spcPct val="0"/>
              </a:spcBef>
              <a:spcAft>
                <a:spcPct val="0"/>
              </a:spcAft>
              <a:defRPr kumimoji="1" sz="2400">
                <a:solidFill>
                  <a:schemeClr val="tx1"/>
                </a:solidFill>
                <a:latin typeface="Times New Roman" pitchFamily="18" charset="0"/>
              </a:defRPr>
            </a:lvl8pPr>
            <a:lvl9pPr marL="3886200" indent="-228600" eaLnBrk="0" fontAlgn="base" hangingPunct="0">
              <a:spcBef>
                <a:spcPct val="0"/>
              </a:spcBef>
              <a:spcAft>
                <a:spcPct val="0"/>
              </a:spcAft>
              <a:defRPr kumimoji="1" sz="2400">
                <a:solidFill>
                  <a:schemeClr val="tx1"/>
                </a:solidFill>
                <a:latin typeface="Times New Roman" pitchFamily="18" charset="0"/>
              </a:defRPr>
            </a:lvl9pPr>
          </a:lstStyle>
          <a:p>
            <a:pPr eaLnBrk="1" hangingPunct="1"/>
            <a:r>
              <a:rPr lang="en-US" dirty="0" smtClean="0"/>
              <a:t>2. </a:t>
            </a:r>
            <a:r>
              <a:rPr lang="sr-Cyrl-RS" dirty="0" smtClean="0"/>
              <a:t>ВОЛУМЕТРИЈСКЕ МЕТОДЕ</a:t>
            </a:r>
            <a:endParaRPr lang="en-US" dirty="0"/>
          </a:p>
        </p:txBody>
      </p:sp>
      <p:sp>
        <p:nvSpPr>
          <p:cNvPr id="34824" name="Text Box 10"/>
          <p:cNvSpPr txBox="1">
            <a:spLocks noChangeArrowheads="1"/>
          </p:cNvSpPr>
          <p:nvPr/>
        </p:nvSpPr>
        <p:spPr bwMode="auto">
          <a:xfrm>
            <a:off x="684213" y="1484313"/>
            <a:ext cx="454220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defRPr>
            </a:lvl1pPr>
            <a:lvl2pPr marL="742950" indent="-285750" eaLnBrk="0" hangingPunct="0">
              <a:defRPr kumimoji="1" sz="2400">
                <a:solidFill>
                  <a:schemeClr val="tx1"/>
                </a:solidFill>
                <a:latin typeface="Times New Roman" pitchFamily="18" charset="0"/>
              </a:defRPr>
            </a:lvl2pPr>
            <a:lvl3pPr marL="1143000" indent="-228600" eaLnBrk="0" hangingPunct="0">
              <a:defRPr kumimoji="1" sz="2400">
                <a:solidFill>
                  <a:schemeClr val="tx1"/>
                </a:solidFill>
                <a:latin typeface="Times New Roman" pitchFamily="18" charset="0"/>
              </a:defRPr>
            </a:lvl3pPr>
            <a:lvl4pPr marL="1600200" indent="-228600" eaLnBrk="0" hangingPunct="0">
              <a:defRPr kumimoji="1" sz="2400">
                <a:solidFill>
                  <a:schemeClr val="tx1"/>
                </a:solidFill>
                <a:latin typeface="Times New Roman" pitchFamily="18" charset="0"/>
              </a:defRPr>
            </a:lvl4pPr>
            <a:lvl5pPr marL="2057400" indent="-228600" eaLnBrk="0" hangingPunct="0">
              <a:defRPr kumimoji="1" sz="2400">
                <a:solidFill>
                  <a:schemeClr val="tx1"/>
                </a:solidFill>
                <a:latin typeface="Times New Roman" pitchFamily="18" charset="0"/>
              </a:defRPr>
            </a:lvl5pPr>
            <a:lvl6pPr marL="2514600" indent="-228600" eaLnBrk="0" fontAlgn="base" hangingPunct="0">
              <a:spcBef>
                <a:spcPct val="0"/>
              </a:spcBef>
              <a:spcAft>
                <a:spcPct val="0"/>
              </a:spcAft>
              <a:defRPr kumimoji="1" sz="2400">
                <a:solidFill>
                  <a:schemeClr val="tx1"/>
                </a:solidFill>
                <a:latin typeface="Times New Roman" pitchFamily="18" charset="0"/>
              </a:defRPr>
            </a:lvl6pPr>
            <a:lvl7pPr marL="2971800" indent="-228600" eaLnBrk="0" fontAlgn="base" hangingPunct="0">
              <a:spcBef>
                <a:spcPct val="0"/>
              </a:spcBef>
              <a:spcAft>
                <a:spcPct val="0"/>
              </a:spcAft>
              <a:defRPr kumimoji="1" sz="2400">
                <a:solidFill>
                  <a:schemeClr val="tx1"/>
                </a:solidFill>
                <a:latin typeface="Times New Roman" pitchFamily="18" charset="0"/>
              </a:defRPr>
            </a:lvl7pPr>
            <a:lvl8pPr marL="3429000" indent="-228600" eaLnBrk="0" fontAlgn="base" hangingPunct="0">
              <a:spcBef>
                <a:spcPct val="0"/>
              </a:spcBef>
              <a:spcAft>
                <a:spcPct val="0"/>
              </a:spcAft>
              <a:defRPr kumimoji="1" sz="2400">
                <a:solidFill>
                  <a:schemeClr val="tx1"/>
                </a:solidFill>
                <a:latin typeface="Times New Roman" pitchFamily="18" charset="0"/>
              </a:defRPr>
            </a:lvl8pPr>
            <a:lvl9pPr marL="3886200" indent="-228600" eaLnBrk="0" fontAlgn="base" hangingPunct="0">
              <a:spcBef>
                <a:spcPct val="0"/>
              </a:spcBef>
              <a:spcAft>
                <a:spcPct val="0"/>
              </a:spcAft>
              <a:defRPr kumimoji="1" sz="2400">
                <a:solidFill>
                  <a:schemeClr val="tx1"/>
                </a:solidFill>
                <a:latin typeface="Times New Roman" pitchFamily="18" charset="0"/>
              </a:defRPr>
            </a:lvl9pPr>
          </a:lstStyle>
          <a:p>
            <a:pPr eaLnBrk="1" hangingPunct="1"/>
            <a:r>
              <a:rPr lang="en-US" dirty="0" smtClean="0"/>
              <a:t>1. </a:t>
            </a:r>
            <a:r>
              <a:rPr lang="sr-Cyrl-RS" dirty="0" smtClean="0"/>
              <a:t>ГРАВИМЕТРИЈСКЕ МЕТОДЕ</a:t>
            </a:r>
            <a:endParaRPr lang="en-US" dirty="0"/>
          </a:p>
        </p:txBody>
      </p:sp>
      <p:sp>
        <p:nvSpPr>
          <p:cNvPr id="11" name="TextBox 10"/>
          <p:cNvSpPr txBox="1"/>
          <p:nvPr/>
        </p:nvSpPr>
        <p:spPr>
          <a:xfrm>
            <a:off x="914400" y="3429000"/>
            <a:ext cx="7772400" cy="3693319"/>
          </a:xfrm>
          <a:prstGeom prst="rect">
            <a:avLst/>
          </a:prstGeom>
          <a:noFill/>
        </p:spPr>
        <p:txBody>
          <a:bodyPr wrap="square" rtlCol="0">
            <a:spAutoFit/>
          </a:bodyPr>
          <a:lstStyle/>
          <a:p>
            <a:r>
              <a:rPr lang="en-US" sz="2400" dirty="0" smtClean="0">
                <a:latin typeface="Times New Roman" pitchFamily="18" charset="0"/>
                <a:cs typeface="Times New Roman" pitchFamily="18" charset="0"/>
              </a:rPr>
              <a:t>3. </a:t>
            </a:r>
            <a:r>
              <a:rPr lang="sr-Cyrl-RS" sz="2400" dirty="0" smtClean="0">
                <a:latin typeface="Times New Roman" pitchFamily="18" charset="0"/>
                <a:cs typeface="Times New Roman" pitchFamily="18" charset="0"/>
              </a:rPr>
              <a:t>КОЛОРИМЕТРИЈА</a:t>
            </a:r>
          </a:p>
          <a:p>
            <a:endParaRPr lang="sr-Cyrl-RS" sz="2400" dirty="0" smtClean="0">
              <a:latin typeface="Times New Roman" pitchFamily="18" charset="0"/>
              <a:cs typeface="Times New Roman" pitchFamily="18" charset="0"/>
            </a:endParaRPr>
          </a:p>
          <a:p>
            <a:endParaRPr lang="sr-Cyrl-RS" sz="2400" dirty="0" smtClean="0">
              <a:latin typeface="Times New Roman" pitchFamily="18" charset="0"/>
              <a:cs typeface="Times New Roman" pitchFamily="18" charset="0"/>
            </a:endParaRPr>
          </a:p>
          <a:p>
            <a:r>
              <a:rPr lang="sr-Cyrl-RS" sz="2400" dirty="0" smtClean="0">
                <a:latin typeface="Times New Roman" pitchFamily="18" charset="0"/>
                <a:cs typeface="Times New Roman" pitchFamily="18" charset="0"/>
              </a:rPr>
              <a:t>4. СПЕКТРОМЕТРИЈА (атомски апсорпциони спектрометар, атомска емисиона спектроскопија, спектрофотометар, луминисцентни спектрометар)</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sr-Cyrl-RS" sz="2400" dirty="0" smtClean="0">
                <a:latin typeface="Times New Roman" pitchFamily="18" charset="0"/>
                <a:cs typeface="Times New Roman" pitchFamily="18" charset="0"/>
              </a:rPr>
              <a:t>5. ХРОМАТОГРАФИЈА</a:t>
            </a:r>
            <a:r>
              <a:rPr lang="en-U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(течна, гасна, танкослојна)</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xmlns="" val="20727700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Енергетска вредност хране</a:t>
            </a:r>
            <a:endParaRPr lang="sr-Latn-RS" dirty="0"/>
          </a:p>
        </p:txBody>
      </p:sp>
      <p:sp>
        <p:nvSpPr>
          <p:cNvPr id="3" name="Content Placeholder 2"/>
          <p:cNvSpPr>
            <a:spLocks noGrp="1"/>
          </p:cNvSpPr>
          <p:nvPr>
            <p:ph idx="1"/>
          </p:nvPr>
        </p:nvSpPr>
        <p:spPr/>
        <p:txBody>
          <a:bodyPr>
            <a:normAutofit fontScale="92500" lnSpcReduction="10000"/>
          </a:bodyPr>
          <a:lstStyle/>
          <a:p>
            <a:r>
              <a:rPr lang="ru-RU" dirty="0" smtClean="0"/>
              <a:t>Узорке хране треба </a:t>
            </a:r>
            <a:r>
              <a:rPr lang="ru-RU" dirty="0"/>
              <a:t>узорковати у неотвореној оригиналној амбалажи</a:t>
            </a:r>
            <a:r>
              <a:rPr lang="ru-RU" dirty="0" smtClean="0"/>
              <a:t>.</a:t>
            </a:r>
          </a:p>
          <a:p>
            <a:r>
              <a:rPr lang="ru-RU" dirty="0" smtClean="0"/>
              <a:t> </a:t>
            </a:r>
            <a:r>
              <a:rPr lang="ru-RU" dirty="0"/>
              <a:t>Готова јела се узоркују </a:t>
            </a:r>
            <a:r>
              <a:rPr lang="ru-RU" dirty="0" smtClean="0"/>
              <a:t>у хемијски чистим, одговарајуће величине и запремине, </a:t>
            </a:r>
            <a:r>
              <a:rPr lang="ru-RU" dirty="0"/>
              <a:t>добро затвореним посудама за узорковање, заштићеним од контаминације; </a:t>
            </a:r>
            <a:r>
              <a:rPr lang="ru-RU" dirty="0" smtClean="0"/>
              <a:t>по потреби </a:t>
            </a:r>
            <a:r>
              <a:rPr lang="ru-RU" dirty="0"/>
              <a:t>се чувају у фрижидеру.</a:t>
            </a:r>
          </a:p>
          <a:p>
            <a:r>
              <a:rPr lang="sr-Cyrl-CS" dirty="0"/>
              <a:t>Конзервирање узорака није потребно</a:t>
            </a:r>
            <a:r>
              <a:rPr lang="sr-Cyrl-CS" dirty="0" smtClean="0"/>
              <a:t>. </a:t>
            </a:r>
          </a:p>
          <a:p>
            <a:r>
              <a:rPr lang="sr-Cyrl-CS" dirty="0" smtClean="0"/>
              <a:t>Неопходно је узорковати довољну количину хране за потребе анализе.</a:t>
            </a:r>
            <a:endParaRPr lang="sr-Latn-RS" dirty="0"/>
          </a:p>
        </p:txBody>
      </p:sp>
    </p:spTree>
    <p:extLst>
      <p:ext uri="{BB962C8B-B14F-4D97-AF65-F5344CB8AC3E}">
        <p14:creationId xmlns:p14="http://schemas.microsoft.com/office/powerpoint/2010/main" xmlns="" val="18788829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ЕНЕРГЕТСКА ВРЕДНОСТ ХРАНЕ</a:t>
            </a:r>
            <a:endParaRPr lang="sr-Latn-RS" dirty="0"/>
          </a:p>
        </p:txBody>
      </p:sp>
      <p:sp>
        <p:nvSpPr>
          <p:cNvPr id="3" name="Content Placeholder 2"/>
          <p:cNvSpPr>
            <a:spLocks noGrp="1"/>
          </p:cNvSpPr>
          <p:nvPr>
            <p:ph idx="1"/>
          </p:nvPr>
        </p:nvSpPr>
        <p:spPr/>
        <p:txBody>
          <a:bodyPr>
            <a:normAutofit fontScale="77500" lnSpcReduction="20000"/>
          </a:bodyPr>
          <a:lstStyle/>
          <a:p>
            <a:r>
              <a:rPr lang="ru-RU" dirty="0"/>
              <a:t>Пре анализе, потребно је да се узорак </a:t>
            </a:r>
            <a:r>
              <a:rPr lang="ru-RU" dirty="0" smtClean="0"/>
              <a:t>добро хомегенизовати!</a:t>
            </a:r>
          </a:p>
          <a:p>
            <a:r>
              <a:rPr lang="ru-RU" dirty="0"/>
              <a:t>Метода се заснива на одређивању садржаја суве материје, масти, протеина и угљених</a:t>
            </a:r>
          </a:p>
          <a:p>
            <a:pPr marL="0" indent="0">
              <a:buNone/>
            </a:pPr>
            <a:r>
              <a:rPr lang="ru-RU" dirty="0"/>
              <a:t>хидрата у узорку. </a:t>
            </a:r>
            <a:endParaRPr lang="ru-RU" dirty="0" smtClean="0"/>
          </a:p>
          <a:p>
            <a:pPr marL="0" indent="0">
              <a:buNone/>
            </a:pPr>
            <a:r>
              <a:rPr lang="ru-RU" dirty="0" smtClean="0"/>
              <a:t>Израчуна </a:t>
            </a:r>
            <a:r>
              <a:rPr lang="ru-RU" dirty="0"/>
              <a:t>се удео масти, протеина и угљених хидрата у енергетској вредности, </a:t>
            </a:r>
            <a:r>
              <a:rPr lang="ru-RU" dirty="0" smtClean="0"/>
              <a:t>и њиховим </a:t>
            </a:r>
            <a:r>
              <a:rPr lang="ru-RU" dirty="0"/>
              <a:t>сабирањем се добија укупна енергетска вредност.</a:t>
            </a:r>
            <a:r>
              <a:rPr lang="ru-RU" dirty="0" smtClean="0"/>
              <a:t> </a:t>
            </a:r>
          </a:p>
          <a:p>
            <a:pPr marL="0" indent="0">
              <a:buNone/>
            </a:pPr>
            <a:endParaRPr lang="ru-RU" dirty="0" smtClean="0"/>
          </a:p>
          <a:p>
            <a:pPr marL="0" indent="0">
              <a:buNone/>
            </a:pPr>
            <a:r>
              <a:rPr lang="ru-RU" dirty="0" smtClean="0"/>
              <a:t>ГРАВИМЕТРИЈСКА МЕТОДА</a:t>
            </a:r>
            <a:endParaRPr lang="sr-Cyrl-RS" dirty="0"/>
          </a:p>
          <a:p>
            <a:pPr marL="0" indent="0">
              <a:buNone/>
            </a:pPr>
            <a:r>
              <a:rPr lang="sr-Cyrl-RS" dirty="0" smtClean="0"/>
              <a:t>Угљени хидрати, масти, беланчевине, засићене масне киселине, шећери, со</a:t>
            </a:r>
            <a:endParaRPr lang="sr-Latn-RS" dirty="0"/>
          </a:p>
        </p:txBody>
      </p:sp>
    </p:spTree>
    <p:extLst>
      <p:ext uri="{BB962C8B-B14F-4D97-AF65-F5344CB8AC3E}">
        <p14:creationId xmlns:p14="http://schemas.microsoft.com/office/powerpoint/2010/main" xmlns="" val="6979988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Адитиви-заслађивачи и конзерванси</a:t>
            </a:r>
            <a:endParaRPr lang="sr-Latn-RS" dirty="0"/>
          </a:p>
        </p:txBody>
      </p:sp>
      <p:sp>
        <p:nvSpPr>
          <p:cNvPr id="3" name="Content Placeholder 2"/>
          <p:cNvSpPr>
            <a:spLocks noGrp="1"/>
          </p:cNvSpPr>
          <p:nvPr>
            <p:ph idx="1"/>
          </p:nvPr>
        </p:nvSpPr>
        <p:spPr/>
        <p:txBody>
          <a:bodyPr>
            <a:normAutofit fontScale="85000" lnSpcReduction="10000"/>
          </a:bodyPr>
          <a:lstStyle/>
          <a:p>
            <a:r>
              <a:rPr lang="ru-RU" dirty="0" smtClean="0"/>
              <a:t>одређивање </a:t>
            </a:r>
            <a:r>
              <a:rPr lang="ru-RU" dirty="0"/>
              <a:t>органских једињења, вештачких </a:t>
            </a:r>
            <a:r>
              <a:rPr lang="ru-RU" dirty="0" smtClean="0"/>
              <a:t>заслађивача (ацесулфама </a:t>
            </a:r>
            <a:r>
              <a:rPr lang="ru-RU" dirty="0"/>
              <a:t>К, цикламата и сахарина) </a:t>
            </a:r>
            <a:r>
              <a:rPr lang="ru-RU" dirty="0" smtClean="0"/>
              <a:t>чија </a:t>
            </a:r>
            <a:r>
              <a:rPr lang="ru-RU" dirty="0"/>
              <a:t>концентрација није већа од 400 </a:t>
            </a:r>
            <a:r>
              <a:rPr lang="ru-RU" dirty="0" smtClean="0"/>
              <a:t>mg/dm3</a:t>
            </a:r>
          </a:p>
          <a:p>
            <a:r>
              <a:rPr lang="ru-RU" dirty="0" smtClean="0"/>
              <a:t>Оргинална амбалажа</a:t>
            </a:r>
          </a:p>
          <a:p>
            <a:r>
              <a:rPr lang="ru-RU" dirty="0" smtClean="0"/>
              <a:t>Неотворена</a:t>
            </a:r>
          </a:p>
          <a:p>
            <a:r>
              <a:rPr lang="ru-RU" dirty="0" smtClean="0"/>
              <a:t>Није потребно конзервирање узорка</a:t>
            </a:r>
          </a:p>
          <a:p>
            <a:r>
              <a:rPr lang="ru-RU" dirty="0" smtClean="0"/>
              <a:t>Хомогенизација узорка</a:t>
            </a:r>
          </a:p>
          <a:p>
            <a:r>
              <a:rPr lang="ru-RU" dirty="0" smtClean="0"/>
              <a:t>Течна хроматографија</a:t>
            </a:r>
          </a:p>
          <a:p>
            <a:r>
              <a:rPr lang="ru-RU" dirty="0" smtClean="0"/>
              <a:t>реверзно фазна течна хроматографија </a:t>
            </a:r>
            <a:r>
              <a:rPr lang="ru-RU" dirty="0"/>
              <a:t>уз употребу детектора </a:t>
            </a:r>
            <a:r>
              <a:rPr lang="ru-RU" dirty="0" smtClean="0"/>
              <a:t>са </a:t>
            </a:r>
            <a:r>
              <a:rPr lang="sr-Cyrl-CS" dirty="0" smtClean="0"/>
              <a:t>диодним </a:t>
            </a:r>
            <a:r>
              <a:rPr lang="sr-Cyrl-CS" dirty="0"/>
              <a:t>зрацима</a:t>
            </a:r>
            <a:endParaRPr lang="sr-Latn-RS" dirty="0"/>
          </a:p>
        </p:txBody>
      </p:sp>
    </p:spTree>
    <p:extLst>
      <p:ext uri="{BB962C8B-B14F-4D97-AF65-F5344CB8AC3E}">
        <p14:creationId xmlns:p14="http://schemas.microsoft.com/office/powerpoint/2010/main" xmlns="" val="28795714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Витамини</a:t>
            </a:r>
            <a:endParaRPr lang="sr-Latn-RS" dirty="0"/>
          </a:p>
        </p:txBody>
      </p:sp>
      <p:sp>
        <p:nvSpPr>
          <p:cNvPr id="3" name="Content Placeholder 2"/>
          <p:cNvSpPr>
            <a:spLocks noGrp="1"/>
          </p:cNvSpPr>
          <p:nvPr>
            <p:ph idx="1"/>
          </p:nvPr>
        </p:nvSpPr>
        <p:spPr/>
        <p:txBody>
          <a:bodyPr>
            <a:normAutofit fontScale="85000" lnSpcReduction="10000"/>
          </a:bodyPr>
          <a:lstStyle/>
          <a:p>
            <a:r>
              <a:rPr lang="sr-Cyrl-RS" dirty="0" smtClean="0"/>
              <a:t>Течна хроматографија</a:t>
            </a:r>
          </a:p>
          <a:p>
            <a:r>
              <a:rPr lang="sr-Cyrl-RS" dirty="0" smtClean="0"/>
              <a:t>Оргинална амбалажа</a:t>
            </a:r>
          </a:p>
          <a:p>
            <a:r>
              <a:rPr lang="sr-Cyrl-RS" dirty="0" smtClean="0"/>
              <a:t>Није потребно конзервирање</a:t>
            </a:r>
          </a:p>
          <a:p>
            <a:r>
              <a:rPr lang="sr-Cyrl-RS" dirty="0" smtClean="0"/>
              <a:t>Припрема узорка за анализу</a:t>
            </a:r>
          </a:p>
          <a:p>
            <a:r>
              <a:rPr lang="ru-RU" dirty="0"/>
              <a:t>Одређена количина узорка (или једна таблета, капсула) се раствори у води, и после екстракције и хомогенизације на ултразвучном купатилу 15 минута, ако је потребно, центрифугирати аликвот узорка на 1240 обрт/мин 5 минута, а затим профилтрирати кроз мембранфилтер 0.45 </a:t>
            </a:r>
            <a:r>
              <a:rPr lang="ru-RU" dirty="0" smtClean="0"/>
              <a:t>µm у </a:t>
            </a:r>
            <a:r>
              <a:rPr lang="ru-RU" dirty="0"/>
              <a:t>стаклену бочицу за аутосемплер.</a:t>
            </a:r>
            <a:endParaRPr lang="sr-Latn-RS" dirty="0"/>
          </a:p>
        </p:txBody>
      </p:sp>
    </p:spTree>
    <p:extLst>
      <p:ext uri="{BB962C8B-B14F-4D97-AF65-F5344CB8AC3E}">
        <p14:creationId xmlns:p14="http://schemas.microsoft.com/office/powerpoint/2010/main" xmlns="" val="3540804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6858000"/>
          </a:xfrm>
        </p:spPr>
        <p:txBody>
          <a:bodyPr/>
          <a:lstStyle/>
          <a:p>
            <a:pPr algn="l"/>
            <a:r>
              <a:rPr lang="en-US" sz="2400" b="1" u="sng" dirty="0" err="1" smtClean="0">
                <a:sym typeface="Symbol" pitchFamily="18" charset="2"/>
              </a:rPr>
              <a:t>Разлог</a:t>
            </a:r>
            <a:r>
              <a:rPr lang="en-US" sz="2400" b="1" dirty="0" smtClean="0">
                <a:sym typeface="Symbol" pitchFamily="18" charset="2"/>
              </a:rPr>
              <a:t></a:t>
            </a:r>
            <a:r>
              <a:rPr lang="sr-Cyrl-RS" sz="2400" b="1" dirty="0" smtClean="0">
                <a:sym typeface="Symbol" pitchFamily="18" charset="2"/>
              </a:rPr>
              <a:t>Храна може</a:t>
            </a:r>
            <a:r>
              <a:rPr lang="en-US" sz="2400" b="1" dirty="0" smtClean="0">
                <a:sym typeface="Symbol" pitchFamily="18" charset="2"/>
              </a:rPr>
              <a:t> </a:t>
            </a:r>
            <a:r>
              <a:rPr lang="en-US" sz="2400" b="1" dirty="0" err="1" smtClean="0">
                <a:sym typeface="Symbol" pitchFamily="18" charset="2"/>
              </a:rPr>
              <a:t>бити</a:t>
            </a:r>
            <a:r>
              <a:rPr lang="en-US" sz="2400" b="1" dirty="0" smtClean="0">
                <a:sym typeface="Symbol" pitchFamily="18" charset="2"/>
              </a:rPr>
              <a:t> </a:t>
            </a:r>
            <a:r>
              <a:rPr lang="en-US" sz="2400" b="1" dirty="0" err="1" smtClean="0">
                <a:sym typeface="Symbol" pitchFamily="18" charset="2"/>
              </a:rPr>
              <a:t>контаминиран</a:t>
            </a:r>
            <a:r>
              <a:rPr lang="sr-Cyrl-RS" sz="2400" b="1" dirty="0" smtClean="0">
                <a:sym typeface="Symbol" pitchFamily="18" charset="2"/>
              </a:rPr>
              <a:t>а</a:t>
            </a:r>
            <a:r>
              <a:rPr lang="en-US" sz="2400" b="1" dirty="0" smtClean="0">
                <a:sym typeface="Symbol" pitchFamily="18" charset="2"/>
              </a:rPr>
              <a:t>:</a:t>
            </a:r>
            <a:br>
              <a:rPr lang="en-US" sz="2400" b="1" dirty="0" smtClean="0">
                <a:sym typeface="Symbol" pitchFamily="18" charset="2"/>
              </a:rPr>
            </a:br>
            <a:r>
              <a:rPr lang="en-US" sz="2400" b="1" dirty="0" smtClean="0">
                <a:sym typeface="Symbol" pitchFamily="18" charset="2"/>
              </a:rPr>
              <a:t/>
            </a:r>
            <a:br>
              <a:rPr lang="en-US" sz="2400" b="1" dirty="0" smtClean="0">
                <a:sym typeface="Symbol" pitchFamily="18" charset="2"/>
              </a:rPr>
            </a:br>
            <a:r>
              <a:rPr lang="en-US" sz="2000" dirty="0" smtClean="0">
                <a:sym typeface="Symbol" pitchFamily="18" charset="2"/>
              </a:rPr>
              <a:t>-</a:t>
            </a:r>
            <a:r>
              <a:rPr lang="en-US" sz="2000" dirty="0" err="1" smtClean="0">
                <a:sym typeface="Symbol" pitchFamily="18" charset="2"/>
              </a:rPr>
              <a:t>микро</a:t>
            </a:r>
            <a:r>
              <a:rPr lang="sr-Cyrl-RS" sz="2000" dirty="0" smtClean="0">
                <a:sym typeface="Symbol" pitchFamily="18" charset="2"/>
              </a:rPr>
              <a:t>о</a:t>
            </a:r>
            <a:r>
              <a:rPr lang="en-US" sz="2000" dirty="0" err="1" smtClean="0">
                <a:sym typeface="Symbol" pitchFamily="18" charset="2"/>
              </a:rPr>
              <a:t>рганизмима</a:t>
            </a:r>
            <a:r>
              <a:rPr lang="sr-Cyrl-RS" sz="2000" dirty="0" smtClean="0">
                <a:sym typeface="Symbol" pitchFamily="18" charset="2"/>
              </a:rPr>
              <a:t>: бактеријама</a:t>
            </a:r>
            <a:r>
              <a:rPr lang="en-US" sz="2000" dirty="0" smtClean="0">
                <a:sym typeface="Symbol" pitchFamily="18" charset="2"/>
              </a:rPr>
              <a:t> и </a:t>
            </a:r>
            <a:r>
              <a:rPr lang="en-US" sz="2000" dirty="0" err="1" smtClean="0">
                <a:sym typeface="Symbol" pitchFamily="18" charset="2"/>
              </a:rPr>
              <a:t>њиховим</a:t>
            </a:r>
            <a:r>
              <a:rPr lang="en-US" sz="2000" dirty="0" smtClean="0">
                <a:sym typeface="Symbol" pitchFamily="18" charset="2"/>
              </a:rPr>
              <a:t> </a:t>
            </a:r>
            <a:r>
              <a:rPr lang="en-US" sz="2000" dirty="0" err="1" smtClean="0">
                <a:sym typeface="Symbol" pitchFamily="18" charset="2"/>
              </a:rPr>
              <a:t>токсинима</a:t>
            </a:r>
            <a:r>
              <a:rPr lang="en-US" sz="2000" dirty="0" smtClean="0">
                <a:sym typeface="Symbol" pitchFamily="18" charset="2"/>
              </a:rPr>
              <a:t>,</a:t>
            </a:r>
            <a:br>
              <a:rPr lang="en-US" sz="2000" dirty="0" smtClean="0">
                <a:sym typeface="Symbol" pitchFamily="18" charset="2"/>
              </a:rPr>
            </a:br>
            <a:r>
              <a:rPr lang="en-US" sz="2000" dirty="0" err="1" smtClean="0">
                <a:sym typeface="Symbol" pitchFamily="18" charset="2"/>
              </a:rPr>
              <a:t>паразитима,вирусима,гљивицама</a:t>
            </a:r>
            <a:r>
              <a:rPr lang="en-US" sz="2000" dirty="0" smtClean="0">
                <a:sym typeface="Symbol" pitchFamily="18" charset="2"/>
              </a:rPr>
              <a:t>, </a:t>
            </a:r>
            <a:br>
              <a:rPr lang="en-US" sz="2000" dirty="0" smtClean="0">
                <a:sym typeface="Symbol" pitchFamily="18" charset="2"/>
              </a:rPr>
            </a:br>
            <a:r>
              <a:rPr lang="en-US" sz="2000" dirty="0" smtClean="0">
                <a:sym typeface="Symbol" pitchFamily="18" charset="2"/>
              </a:rPr>
              <a:t>-</a:t>
            </a:r>
            <a:r>
              <a:rPr lang="en-US" sz="2000" dirty="0" err="1" smtClean="0">
                <a:sym typeface="Symbol" pitchFamily="18" charset="2"/>
              </a:rPr>
              <a:t>хемијским</a:t>
            </a:r>
            <a:r>
              <a:rPr lang="sr-Cyrl-RS" sz="2000" dirty="0" smtClean="0">
                <a:sym typeface="Symbol" pitchFamily="18" charset="2"/>
              </a:rPr>
              <a:t> агенсима и </a:t>
            </a:r>
            <a:r>
              <a:rPr lang="en-US" sz="2000" dirty="0" err="1" smtClean="0">
                <a:sym typeface="Symbol" pitchFamily="18" charset="2"/>
              </a:rPr>
              <a:t>токси</a:t>
            </a:r>
            <a:r>
              <a:rPr lang="sr-Cyrl-CS" sz="2000" dirty="0" smtClean="0">
                <a:sym typeface="Symbol" pitchFamily="18" charset="2"/>
              </a:rPr>
              <a:t>ч</a:t>
            </a:r>
            <a:r>
              <a:rPr lang="en-US" sz="2000" dirty="0" err="1" smtClean="0">
                <a:sym typeface="Symbol" pitchFamily="18" charset="2"/>
              </a:rPr>
              <a:t>ним</a:t>
            </a:r>
            <a:r>
              <a:rPr lang="sr-Cyrl-RS" sz="2000" dirty="0" smtClean="0">
                <a:sym typeface="Symbol" pitchFamily="18" charset="2"/>
              </a:rPr>
              <a:t> материјама</a:t>
            </a:r>
            <a:r>
              <a:rPr lang="en-US" sz="2000" dirty="0" smtClean="0">
                <a:sym typeface="Symbol" pitchFamily="18" charset="2"/>
              </a:rPr>
              <a:t>,</a:t>
            </a:r>
            <a:br>
              <a:rPr lang="en-US" sz="2000" dirty="0" smtClean="0">
                <a:sym typeface="Symbol" pitchFamily="18" charset="2"/>
              </a:rPr>
            </a:br>
            <a:r>
              <a:rPr lang="sr-Cyrl-RS" sz="2000" dirty="0" smtClean="0">
                <a:sym typeface="Symbol" pitchFamily="18" charset="2"/>
              </a:rPr>
              <a:t>-физичким агенсима</a:t>
            </a:r>
            <a:r>
              <a:rPr lang="en-US" sz="2000" dirty="0" smtClean="0">
                <a:sym typeface="Symbol" pitchFamily="18" charset="2"/>
              </a:rPr>
              <a:t/>
            </a:r>
            <a:br>
              <a:rPr lang="en-US" sz="2000" dirty="0" smtClean="0">
                <a:sym typeface="Symbol" pitchFamily="18" charset="2"/>
              </a:rPr>
            </a:br>
            <a:r>
              <a:rPr lang="en-US" sz="2000" dirty="0" smtClean="0">
                <a:sym typeface="Symbol" pitchFamily="18" charset="2"/>
              </a:rPr>
              <a:t>-</a:t>
            </a:r>
            <a:r>
              <a:rPr lang="en-US" sz="2000" dirty="0" err="1" smtClean="0">
                <a:sym typeface="Symbol" pitchFamily="18" charset="2"/>
              </a:rPr>
              <a:t>радиоактивним</a:t>
            </a:r>
            <a:r>
              <a:rPr lang="en-US" sz="2000" dirty="0" smtClean="0">
                <a:sym typeface="Symbol" pitchFamily="18" charset="2"/>
              </a:rPr>
              <a:t> </a:t>
            </a:r>
            <a:r>
              <a:rPr lang="en-US" sz="2000" dirty="0" err="1" smtClean="0">
                <a:sym typeface="Symbol" pitchFamily="18" charset="2"/>
              </a:rPr>
              <a:t>суспстанцама</a:t>
            </a:r>
            <a:r>
              <a:rPr lang="en-US" sz="2000" dirty="0" smtClean="0">
                <a:sym typeface="Symbol" pitchFamily="18" charset="2"/>
              </a:rPr>
              <a:t/>
            </a:r>
            <a:br>
              <a:rPr lang="en-US" sz="2000" dirty="0" smtClean="0">
                <a:sym typeface="Symbol" pitchFamily="18" charset="2"/>
              </a:rPr>
            </a:br>
            <a:r>
              <a:rPr lang="en-US" sz="2000" dirty="0" smtClean="0">
                <a:sym typeface="Symbol" pitchFamily="18" charset="2"/>
              </a:rPr>
              <a:t/>
            </a:r>
            <a:br>
              <a:rPr lang="en-US" sz="2000" dirty="0" smtClean="0">
                <a:sym typeface="Symbol" pitchFamily="18" charset="2"/>
              </a:rPr>
            </a:br>
            <a:r>
              <a:rPr lang="en-US" sz="2400" b="1" u="sng" dirty="0" err="1" smtClean="0">
                <a:sym typeface="Symbol" pitchFamily="18" charset="2"/>
              </a:rPr>
              <a:t>Циљ</a:t>
            </a:r>
            <a:r>
              <a:rPr lang="en-US" sz="2400" b="1" u="sng" dirty="0" smtClean="0">
                <a:sym typeface="Symbol" pitchFamily="18" charset="2"/>
              </a:rPr>
              <a:t>:</a:t>
            </a:r>
            <a:br>
              <a:rPr lang="en-US" sz="2400" b="1" u="sng" dirty="0" smtClean="0">
                <a:sym typeface="Symbol" pitchFamily="18" charset="2"/>
              </a:rPr>
            </a:br>
            <a:r>
              <a:rPr lang="en-US" sz="2400" b="1" u="sng" dirty="0" smtClean="0">
                <a:sym typeface="Symbol" pitchFamily="18" charset="2"/>
              </a:rPr>
              <a:t/>
            </a:r>
            <a:br>
              <a:rPr lang="en-US" sz="2400" b="1" u="sng" dirty="0" smtClean="0">
                <a:sym typeface="Symbol" pitchFamily="18" charset="2"/>
              </a:rPr>
            </a:br>
            <a:r>
              <a:rPr lang="en-US" sz="2000" dirty="0" smtClean="0">
                <a:sym typeface="Symbol" pitchFamily="18" charset="2"/>
              </a:rPr>
              <a:t>-</a:t>
            </a:r>
            <a:r>
              <a:rPr lang="en-US" sz="2000" dirty="0" err="1" smtClean="0">
                <a:sym typeface="Symbol" pitchFamily="18" charset="2"/>
              </a:rPr>
              <a:t>Обезбе</a:t>
            </a:r>
            <a:r>
              <a:rPr lang="sr-Cyrl-CS" sz="2000" dirty="0" smtClean="0">
                <a:sym typeface="Symbol" pitchFamily="18" charset="2"/>
              </a:rPr>
              <a:t>ђ</a:t>
            </a:r>
            <a:r>
              <a:rPr lang="en-US" sz="2000" dirty="0" err="1" smtClean="0">
                <a:sym typeface="Symbol" pitchFamily="18" charset="2"/>
              </a:rPr>
              <a:t>ење</a:t>
            </a:r>
            <a:r>
              <a:rPr lang="en-US" sz="2000" dirty="0" smtClean="0">
                <a:sym typeface="Symbol" pitchFamily="18" charset="2"/>
              </a:rPr>
              <a:t> </a:t>
            </a:r>
            <a:r>
              <a:rPr lang="en-US" sz="2000" dirty="0" err="1" smtClean="0">
                <a:sym typeface="Symbol" pitchFamily="18" charset="2"/>
              </a:rPr>
              <a:t>квалитетне</a:t>
            </a:r>
            <a:r>
              <a:rPr lang="en-US" sz="2000" dirty="0" smtClean="0">
                <a:sym typeface="Symbol" pitchFamily="18" charset="2"/>
              </a:rPr>
              <a:t> и </a:t>
            </a:r>
            <a:r>
              <a:rPr lang="en-US" sz="2000" dirty="0" err="1" smtClean="0">
                <a:sym typeface="Symbol" pitchFamily="18" charset="2"/>
              </a:rPr>
              <a:t>здравствено</a:t>
            </a:r>
            <a:r>
              <a:rPr lang="en-US" sz="2000" dirty="0" smtClean="0">
                <a:sym typeface="Symbol" pitchFamily="18" charset="2"/>
              </a:rPr>
              <a:t> </a:t>
            </a:r>
            <a:r>
              <a:rPr lang="sr-Cyrl-RS" sz="2000" dirty="0" smtClean="0">
                <a:sym typeface="Symbol" pitchFamily="18" charset="2"/>
              </a:rPr>
              <a:t>БЕЗБЕДНЕ</a:t>
            </a:r>
            <a:r>
              <a:rPr lang="en-US" sz="2000" dirty="0" smtClean="0">
                <a:sym typeface="Symbol" pitchFamily="18" charset="2"/>
              </a:rPr>
              <a:t> </a:t>
            </a:r>
            <a:r>
              <a:rPr lang="sr-Cyrl-RS" sz="2000" dirty="0" smtClean="0">
                <a:sym typeface="Symbol" pitchFamily="18" charset="2"/>
              </a:rPr>
              <a:t>хране</a:t>
            </a:r>
            <a:r>
              <a:rPr lang="en-US" sz="2000" dirty="0" smtClean="0">
                <a:sym typeface="Symbol" pitchFamily="18" charset="2"/>
              </a:rPr>
              <a:t> </a:t>
            </a:r>
            <a:br>
              <a:rPr lang="en-US" sz="2000" dirty="0" smtClean="0">
                <a:sym typeface="Symbol" pitchFamily="18" charset="2"/>
              </a:rPr>
            </a:br>
            <a:r>
              <a:rPr lang="en-US" sz="2000" dirty="0" smtClean="0">
                <a:sym typeface="Symbol" pitchFamily="18" charset="2"/>
              </a:rPr>
              <a:t>-</a:t>
            </a:r>
            <a:r>
              <a:rPr lang="en-US" sz="2000" dirty="0" err="1" smtClean="0">
                <a:sym typeface="Symbol" pitchFamily="18" charset="2"/>
              </a:rPr>
              <a:t>Увид</a:t>
            </a:r>
            <a:r>
              <a:rPr lang="en-US" sz="2000" dirty="0" smtClean="0">
                <a:sym typeface="Symbol" pitchFamily="18" charset="2"/>
              </a:rPr>
              <a:t> у </a:t>
            </a:r>
            <a:r>
              <a:rPr lang="en-US" sz="2000" dirty="0" err="1" smtClean="0">
                <a:sym typeface="Symbol" pitchFamily="18" charset="2"/>
              </a:rPr>
              <a:t>све</a:t>
            </a:r>
            <a:r>
              <a:rPr lang="en-US" sz="2000" dirty="0" smtClean="0">
                <a:sym typeface="Symbol" pitchFamily="18" charset="2"/>
              </a:rPr>
              <a:t> </a:t>
            </a:r>
            <a:r>
              <a:rPr lang="en-US" sz="2000" dirty="0" err="1" smtClean="0">
                <a:sym typeface="Symbol" pitchFamily="18" charset="2"/>
              </a:rPr>
              <a:t>факторе</a:t>
            </a:r>
            <a:r>
              <a:rPr lang="en-US" sz="2000" dirty="0" smtClean="0">
                <a:sym typeface="Symbol" pitchFamily="18" charset="2"/>
              </a:rPr>
              <a:t> </a:t>
            </a:r>
            <a:r>
              <a:rPr lang="en-US" sz="2000" dirty="0" err="1" smtClean="0">
                <a:sym typeface="Symbol" pitchFamily="18" charset="2"/>
              </a:rPr>
              <a:t>који</a:t>
            </a:r>
            <a:r>
              <a:rPr lang="en-US" sz="2000" dirty="0" smtClean="0">
                <a:sym typeface="Symbol" pitchFamily="18" charset="2"/>
              </a:rPr>
              <a:t> </a:t>
            </a:r>
            <a:r>
              <a:rPr lang="en-US" sz="2000" dirty="0" err="1" smtClean="0">
                <a:sym typeface="Symbol" pitchFamily="18" charset="2"/>
              </a:rPr>
              <a:t>могу</a:t>
            </a:r>
            <a:r>
              <a:rPr lang="en-US" sz="2000" dirty="0" smtClean="0">
                <a:sym typeface="Symbol" pitchFamily="18" charset="2"/>
              </a:rPr>
              <a:t> </a:t>
            </a:r>
            <a:r>
              <a:rPr lang="sr-Cyrl-RS" sz="2000" dirty="0" smtClean="0">
                <a:sym typeface="Symbol" pitchFamily="18" charset="2"/>
              </a:rPr>
              <a:t>ш</a:t>
            </a:r>
            <a:r>
              <a:rPr lang="en-US" sz="2000" dirty="0" err="1" smtClean="0">
                <a:sym typeface="Symbol" pitchFamily="18" charset="2"/>
              </a:rPr>
              <a:t>тетно</a:t>
            </a:r>
            <a:r>
              <a:rPr lang="en-US" sz="2000" dirty="0" smtClean="0">
                <a:sym typeface="Symbol" pitchFamily="18" charset="2"/>
              </a:rPr>
              <a:t> </a:t>
            </a:r>
            <a:r>
              <a:rPr lang="en-US" sz="2000" dirty="0" err="1" smtClean="0">
                <a:sym typeface="Symbol" pitchFamily="18" charset="2"/>
              </a:rPr>
              <a:t>да</a:t>
            </a:r>
            <a:r>
              <a:rPr lang="en-US" sz="2000" dirty="0" smtClean="0">
                <a:sym typeface="Symbol" pitchFamily="18" charset="2"/>
              </a:rPr>
              <a:t> </a:t>
            </a:r>
            <a:r>
              <a:rPr lang="en-US" sz="2000" dirty="0" err="1" smtClean="0">
                <a:sym typeface="Symbol" pitchFamily="18" charset="2"/>
              </a:rPr>
              <a:t>делују</a:t>
            </a:r>
            <a:r>
              <a:rPr lang="en-US" sz="2000" dirty="0" smtClean="0">
                <a:sym typeface="Symbol" pitchFamily="18" charset="2"/>
              </a:rPr>
              <a:t> </a:t>
            </a:r>
            <a:r>
              <a:rPr lang="en-US" sz="2000" dirty="0" err="1" smtClean="0">
                <a:sym typeface="Symbol" pitchFamily="18" charset="2"/>
              </a:rPr>
              <a:t>на</a:t>
            </a:r>
            <a:r>
              <a:rPr lang="en-US" sz="2000" dirty="0" smtClean="0">
                <a:sym typeface="Symbol" pitchFamily="18" charset="2"/>
              </a:rPr>
              <a:t> </a:t>
            </a:r>
            <a:r>
              <a:rPr lang="en-US" sz="2000" dirty="0" err="1" smtClean="0">
                <a:sym typeface="Symbol" pitchFamily="18" charset="2"/>
              </a:rPr>
              <a:t>здравље</a:t>
            </a:r>
            <a:r>
              <a:rPr lang="en-US" sz="2000" dirty="0" smtClean="0">
                <a:sym typeface="Symbol" pitchFamily="18" charset="2"/>
              </a:rPr>
              <a:t> </a:t>
            </a:r>
            <a:r>
              <a:rPr lang="sr-Cyrl-RS" sz="2000" dirty="0" smtClean="0">
                <a:sym typeface="Symbol" pitchFamily="18" charset="2"/>
              </a:rPr>
              <a:t>како</a:t>
            </a:r>
            <a:r>
              <a:rPr lang="en-US" sz="2000" dirty="0" smtClean="0">
                <a:sym typeface="Symbol" pitchFamily="18" charset="2"/>
              </a:rPr>
              <a:t> </a:t>
            </a:r>
            <a:r>
              <a:rPr lang="en-US" sz="2000" dirty="0" err="1" smtClean="0">
                <a:sym typeface="Symbol" pitchFamily="18" charset="2"/>
              </a:rPr>
              <a:t>би</a:t>
            </a:r>
            <a:r>
              <a:rPr lang="en-US" sz="2000" dirty="0" smtClean="0">
                <a:sym typeface="Symbol" pitchFamily="18" charset="2"/>
              </a:rPr>
              <a:t> </a:t>
            </a:r>
            <a:r>
              <a:rPr lang="en-US" sz="2000" dirty="0" err="1" smtClean="0">
                <a:sym typeface="Symbol" pitchFamily="18" charset="2"/>
              </a:rPr>
              <a:t>се</a:t>
            </a:r>
            <a:r>
              <a:rPr lang="en-US" sz="2000" dirty="0" smtClean="0">
                <a:sym typeface="Symbol" pitchFamily="18" charset="2"/>
              </a:rPr>
              <a:t> </a:t>
            </a:r>
            <a:r>
              <a:rPr lang="en-US" sz="2000" dirty="0" err="1" smtClean="0">
                <a:sym typeface="Symbol" pitchFamily="18" charset="2"/>
              </a:rPr>
              <a:t>проценио</a:t>
            </a:r>
            <a:r>
              <a:rPr lang="en-US" sz="2000" dirty="0" smtClean="0">
                <a:sym typeface="Symbol" pitchFamily="18" charset="2"/>
              </a:rPr>
              <a:t> </a:t>
            </a:r>
            <a:r>
              <a:rPr lang="en-US" sz="2000" dirty="0" err="1" smtClean="0">
                <a:sym typeface="Symbol" pitchFamily="18" charset="2"/>
              </a:rPr>
              <a:t>здравствени</a:t>
            </a:r>
            <a:r>
              <a:rPr lang="en-US" sz="2000" dirty="0" smtClean="0">
                <a:sym typeface="Symbol" pitchFamily="18" charset="2"/>
              </a:rPr>
              <a:t> </a:t>
            </a:r>
            <a:r>
              <a:rPr lang="en-US" sz="2000" dirty="0" err="1" smtClean="0">
                <a:sym typeface="Symbol" pitchFamily="18" charset="2"/>
              </a:rPr>
              <a:t>ризик</a:t>
            </a:r>
            <a:r>
              <a:rPr lang="en-US" sz="2000" dirty="0" smtClean="0">
                <a:sym typeface="Symbol" pitchFamily="18" charset="2"/>
              </a:rPr>
              <a:t/>
            </a:r>
            <a:br>
              <a:rPr lang="en-US" sz="2000" dirty="0" smtClean="0">
                <a:sym typeface="Symbol" pitchFamily="18" charset="2"/>
              </a:rPr>
            </a:br>
            <a:r>
              <a:rPr lang="en-US" sz="2000" dirty="0" smtClean="0">
                <a:sym typeface="Symbol" pitchFamily="18" charset="2"/>
              </a:rPr>
              <a:t>-</a:t>
            </a:r>
            <a:r>
              <a:rPr lang="en-US" sz="2000" dirty="0" err="1" smtClean="0">
                <a:sym typeface="Symbol" pitchFamily="18" charset="2"/>
              </a:rPr>
              <a:t>Предузимање</a:t>
            </a:r>
            <a:r>
              <a:rPr lang="en-US" sz="2000" dirty="0" smtClean="0">
                <a:sym typeface="Symbol" pitchFamily="18" charset="2"/>
              </a:rPr>
              <a:t> </a:t>
            </a:r>
            <a:r>
              <a:rPr lang="en-US" sz="2000" dirty="0" err="1" smtClean="0">
                <a:sym typeface="Symbol" pitchFamily="18" charset="2"/>
              </a:rPr>
              <a:t>одговарају</a:t>
            </a:r>
            <a:r>
              <a:rPr lang="sr-Cyrl-CS" sz="2000" dirty="0" smtClean="0">
                <a:sym typeface="Symbol" pitchFamily="18" charset="2"/>
              </a:rPr>
              <a:t>ћ</a:t>
            </a:r>
            <a:r>
              <a:rPr lang="en-US" sz="2000" dirty="0" err="1" smtClean="0">
                <a:sym typeface="Symbol" pitchFamily="18" charset="2"/>
              </a:rPr>
              <a:t>их</a:t>
            </a:r>
            <a:r>
              <a:rPr lang="en-US" sz="2000" dirty="0" smtClean="0">
                <a:sym typeface="Symbol" pitchFamily="18" charset="2"/>
              </a:rPr>
              <a:t> </a:t>
            </a:r>
            <a:r>
              <a:rPr lang="en-US" sz="2000" dirty="0" err="1" smtClean="0">
                <a:sym typeface="Symbol" pitchFamily="18" charset="2"/>
              </a:rPr>
              <a:t>превентивних</a:t>
            </a:r>
            <a:r>
              <a:rPr lang="en-US" sz="2000" dirty="0" smtClean="0">
                <a:sym typeface="Symbol" pitchFamily="18" charset="2"/>
              </a:rPr>
              <a:t> </a:t>
            </a:r>
            <a:r>
              <a:rPr lang="en-US" sz="2000" dirty="0" err="1" smtClean="0">
                <a:sym typeface="Symbol" pitchFamily="18" charset="2"/>
              </a:rPr>
              <a:t>мера</a:t>
            </a:r>
            <a:endParaRPr lang="en-US" sz="2000" dirty="0" smtClean="0">
              <a:sym typeface="Symbol" pitchFamily="18" charset="2"/>
            </a:endParaRPr>
          </a:p>
        </p:txBody>
      </p:sp>
      <p:sp>
        <p:nvSpPr>
          <p:cNvPr id="4099" name="Rectangle 3"/>
          <p:cNvSpPr>
            <a:spLocks noGrp="1" noChangeArrowheads="1"/>
          </p:cNvSpPr>
          <p:nvPr>
            <p:ph type="subTitle" idx="1"/>
          </p:nvPr>
        </p:nvSpPr>
        <p:spPr>
          <a:xfrm>
            <a:off x="0" y="6781800"/>
            <a:ext cx="6400800" cy="152400"/>
          </a:xfrm>
        </p:spPr>
        <p:txBody>
          <a:bodyPr>
            <a:normAutofit fontScale="25000" lnSpcReduction="20000"/>
          </a:bodyPr>
          <a:lstStyle/>
          <a:p>
            <a:endParaRPr lang="en-US" sz="2800" smtClean="0"/>
          </a:p>
        </p:txBody>
      </p:sp>
    </p:spTree>
    <p:extLst>
      <p:ext uri="{BB962C8B-B14F-4D97-AF65-F5344CB8AC3E}">
        <p14:creationId xmlns:p14="http://schemas.microsoft.com/office/powerpoint/2010/main" xmlns="" val="18582008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Метали </a:t>
            </a:r>
            <a:endParaRPr lang="sr-Latn-RS" dirty="0"/>
          </a:p>
        </p:txBody>
      </p:sp>
      <p:sp>
        <p:nvSpPr>
          <p:cNvPr id="3" name="Content Placeholder 2"/>
          <p:cNvSpPr>
            <a:spLocks noGrp="1"/>
          </p:cNvSpPr>
          <p:nvPr>
            <p:ph idx="1"/>
          </p:nvPr>
        </p:nvSpPr>
        <p:spPr/>
        <p:txBody>
          <a:bodyPr/>
          <a:lstStyle/>
          <a:p>
            <a:r>
              <a:rPr lang="sr-Cyrl-RS" dirty="0" smtClean="0"/>
              <a:t>Оптичка емисиона спектрометрија</a:t>
            </a:r>
          </a:p>
          <a:p>
            <a:r>
              <a:rPr lang="sr-Cyrl-RS" dirty="0" smtClean="0"/>
              <a:t>Оргинална неотворена паковања</a:t>
            </a:r>
          </a:p>
          <a:p>
            <a:r>
              <a:rPr lang="sr-Cyrl-RS" dirty="0" smtClean="0"/>
              <a:t>Неоргинална-добро затворене адекватне посуде за узорковање</a:t>
            </a:r>
          </a:p>
          <a:p>
            <a:r>
              <a:rPr lang="ru-RU" dirty="0"/>
              <a:t>Потребно је водити рачуна да у току узорковања, транспорта и чувања узорка, не дође до </a:t>
            </a:r>
            <a:r>
              <a:rPr lang="ru-RU" dirty="0" smtClean="0"/>
              <a:t>контаминације </a:t>
            </a:r>
            <a:endParaRPr lang="ru-RU" dirty="0"/>
          </a:p>
          <a:p>
            <a:r>
              <a:rPr lang="sr-Cyrl-CS" dirty="0"/>
              <a:t>Конзервирање узорака није </a:t>
            </a:r>
            <a:r>
              <a:rPr lang="sr-Cyrl-CS" dirty="0" smtClean="0"/>
              <a:t>потребно</a:t>
            </a:r>
            <a:endParaRPr lang="sr-Latn-RS" dirty="0"/>
          </a:p>
        </p:txBody>
      </p:sp>
    </p:spTree>
    <p:extLst>
      <p:ext uri="{BB962C8B-B14F-4D97-AF65-F5344CB8AC3E}">
        <p14:creationId xmlns:p14="http://schemas.microsoft.com/office/powerpoint/2010/main" xmlns="" val="6428119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метали</a:t>
            </a:r>
            <a:endParaRPr lang="sr-Latn-RS" dirty="0"/>
          </a:p>
        </p:txBody>
      </p:sp>
      <p:sp>
        <p:nvSpPr>
          <p:cNvPr id="3" name="Content Placeholder 2"/>
          <p:cNvSpPr>
            <a:spLocks noGrp="1"/>
          </p:cNvSpPr>
          <p:nvPr>
            <p:ph idx="1"/>
          </p:nvPr>
        </p:nvSpPr>
        <p:spPr/>
        <p:txBody>
          <a:bodyPr/>
          <a:lstStyle/>
          <a:p>
            <a:r>
              <a:rPr lang="ru-RU" dirty="0"/>
              <a:t>Узорци се добро хомогенизују пре одређивања; ако садрже доста воде, треба их прво осушити у сушници ( воће, поврће и њихови производи </a:t>
            </a:r>
            <a:r>
              <a:rPr lang="ru-RU" dirty="0" smtClean="0"/>
              <a:t>)</a:t>
            </a:r>
          </a:p>
          <a:p>
            <a:pPr marL="0" indent="0">
              <a:buNone/>
            </a:pPr>
            <a:r>
              <a:rPr lang="ru-RU" dirty="0" smtClean="0"/>
              <a:t>Припрема:</a:t>
            </a:r>
            <a:endParaRPr lang="ru-RU" dirty="0"/>
          </a:p>
          <a:p>
            <a:pPr marL="0" indent="0">
              <a:buNone/>
            </a:pPr>
            <a:r>
              <a:rPr lang="ru-RU" dirty="0"/>
              <a:t>а) Припрема разарањем у микроталасној </a:t>
            </a:r>
            <a:r>
              <a:rPr lang="ru-RU" dirty="0" smtClean="0"/>
              <a:t>пећ</a:t>
            </a:r>
          </a:p>
          <a:p>
            <a:pPr marL="0" indent="0">
              <a:buNone/>
            </a:pPr>
            <a:r>
              <a:rPr lang="sr-Cyrl-CS" dirty="0"/>
              <a:t>б) Припрема сувим спаљивањем </a:t>
            </a:r>
            <a:r>
              <a:rPr lang="ru-RU" dirty="0" smtClean="0"/>
              <a:t> </a:t>
            </a:r>
            <a:endParaRPr lang="sr-Latn-RS" dirty="0"/>
          </a:p>
        </p:txBody>
      </p:sp>
    </p:spTree>
    <p:extLst>
      <p:ext uri="{BB962C8B-B14F-4D97-AF65-F5344CB8AC3E}">
        <p14:creationId xmlns:p14="http://schemas.microsoft.com/office/powerpoint/2010/main" xmlns="" val="29375899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Метали </a:t>
            </a:r>
            <a:endParaRPr lang="sr-Latn-RS" dirty="0"/>
          </a:p>
        </p:txBody>
      </p:sp>
      <p:sp>
        <p:nvSpPr>
          <p:cNvPr id="3" name="Content Placeholder 2"/>
          <p:cNvSpPr>
            <a:spLocks noGrp="1"/>
          </p:cNvSpPr>
          <p:nvPr>
            <p:ph idx="1"/>
          </p:nvPr>
        </p:nvSpPr>
        <p:spPr/>
        <p:txBody>
          <a:bodyPr>
            <a:normAutofit fontScale="85000" lnSpcReduction="20000"/>
          </a:bodyPr>
          <a:lstStyle/>
          <a:p>
            <a:r>
              <a:rPr lang="ru-RU" dirty="0"/>
              <a:t>Разарањем хране </a:t>
            </a:r>
            <a:r>
              <a:rPr lang="ru-RU" dirty="0" smtClean="0"/>
              <a:t>на </a:t>
            </a:r>
            <a:r>
              <a:rPr lang="ru-RU" dirty="0"/>
              <a:t>повишеној температури и притиску, уз додатак HNO</a:t>
            </a:r>
            <a:r>
              <a:rPr lang="ru-RU" baseline="-25000" dirty="0"/>
              <a:t>3</a:t>
            </a:r>
            <a:r>
              <a:rPr lang="ru-RU" dirty="0"/>
              <a:t> и Н</a:t>
            </a:r>
            <a:r>
              <a:rPr lang="ru-RU" baseline="-25000" dirty="0"/>
              <a:t>2</a:t>
            </a:r>
            <a:r>
              <a:rPr lang="ru-RU" dirty="0"/>
              <a:t>О</a:t>
            </a:r>
            <a:r>
              <a:rPr lang="ru-RU" baseline="-25000" dirty="0"/>
              <a:t>2</a:t>
            </a:r>
            <a:r>
              <a:rPr lang="ru-RU" dirty="0"/>
              <a:t>, метали се преводе у растворни облик. </a:t>
            </a:r>
            <a:endParaRPr lang="ru-RU" dirty="0" smtClean="0"/>
          </a:p>
          <a:p>
            <a:r>
              <a:rPr lang="ru-RU" dirty="0" smtClean="0"/>
              <a:t>Концентрација </a:t>
            </a:r>
            <a:r>
              <a:rPr lang="ru-RU" dirty="0"/>
              <a:t>метала у узорку се одређује методом оптичке емисионе спектрометрије, на основу линеарне зависности концентрације и измереног интензитета емисије на апарату. </a:t>
            </a:r>
          </a:p>
          <a:p>
            <a:r>
              <a:rPr lang="ru-RU" dirty="0"/>
              <a:t>За сваку серију узорака неопходно је мерити слепу пробу и контролне (QC) узорке третиране истим поступкм припреме и истим аналитичким поступком као и узорци за анализу са фреквенцијом </a:t>
            </a:r>
            <a:r>
              <a:rPr lang="ru-RU" dirty="0" smtClean="0"/>
              <a:t>мониторинг. </a:t>
            </a:r>
            <a:endParaRPr lang="sr-Latn-RS" dirty="0"/>
          </a:p>
        </p:txBody>
      </p:sp>
    </p:spTree>
    <p:extLst>
      <p:ext uri="{BB962C8B-B14F-4D97-AF65-F5344CB8AC3E}">
        <p14:creationId xmlns:p14="http://schemas.microsoft.com/office/powerpoint/2010/main" xmlns="" val="10287662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Микотоксини </a:t>
            </a:r>
            <a:endParaRPr lang="sr-Latn-RS" dirty="0"/>
          </a:p>
        </p:txBody>
      </p:sp>
      <p:sp>
        <p:nvSpPr>
          <p:cNvPr id="3" name="Content Placeholder 2"/>
          <p:cNvSpPr>
            <a:spLocks noGrp="1"/>
          </p:cNvSpPr>
          <p:nvPr>
            <p:ph idx="1"/>
          </p:nvPr>
        </p:nvSpPr>
        <p:spPr>
          <a:xfrm>
            <a:off x="107504" y="1196752"/>
            <a:ext cx="8784976" cy="5544616"/>
          </a:xfrm>
        </p:spPr>
        <p:txBody>
          <a:bodyPr>
            <a:normAutofit fontScale="70000" lnSpcReduction="20000"/>
          </a:bodyPr>
          <a:lstStyle/>
          <a:p>
            <a:r>
              <a:rPr lang="sr-Cyrl-RS" dirty="0" smtClean="0"/>
              <a:t>ЕЛИСА метода -</a:t>
            </a:r>
            <a:r>
              <a:rPr lang="sr-Latn-RS" dirty="0" smtClean="0"/>
              <a:t>Enzyme-linked </a:t>
            </a:r>
            <a:r>
              <a:rPr lang="sr-Latn-RS" dirty="0"/>
              <a:t>immunosorbent </a:t>
            </a:r>
            <a:r>
              <a:rPr lang="sr-Latn-RS" dirty="0" smtClean="0"/>
              <a:t>assay </a:t>
            </a:r>
            <a:endParaRPr lang="sr-Cyrl-RS" dirty="0" smtClean="0"/>
          </a:p>
          <a:p>
            <a:pPr marL="0" indent="0">
              <a:buNone/>
            </a:pPr>
            <a:r>
              <a:rPr lang="ru-RU" dirty="0"/>
              <a:t>одређивање микотоксина М1, укупних афлатоксина (B1,B2,G1,G2) и охратоксина </a:t>
            </a:r>
            <a:r>
              <a:rPr lang="ru-RU" dirty="0" smtClean="0"/>
              <a:t>А</a:t>
            </a:r>
            <a:endParaRPr lang="ru-RU" dirty="0"/>
          </a:p>
          <a:p>
            <a:pPr marL="0" indent="0">
              <a:buNone/>
            </a:pPr>
            <a:r>
              <a:rPr lang="ru-RU" dirty="0" smtClean="0"/>
              <a:t>Узорковање-оргинална паковања или неогринална-добро затворене посуде за узорковање</a:t>
            </a:r>
          </a:p>
          <a:p>
            <a:pPr marL="0" indent="0">
              <a:buNone/>
            </a:pPr>
            <a:r>
              <a:rPr lang="ru-RU" dirty="0" smtClean="0"/>
              <a:t>Припрема узорка за анализу (није потребно конзервирање)</a:t>
            </a:r>
            <a:r>
              <a:rPr lang="ru-RU" dirty="0"/>
              <a:t> </a:t>
            </a:r>
            <a:endParaRPr lang="ru-RU" dirty="0" smtClean="0"/>
          </a:p>
          <a:p>
            <a:pPr marL="0" indent="0">
              <a:buNone/>
            </a:pPr>
            <a:r>
              <a:rPr lang="ru-RU" dirty="0" smtClean="0"/>
              <a:t>Принцип анализе се </a:t>
            </a:r>
            <a:r>
              <a:rPr lang="ru-RU" dirty="0"/>
              <a:t>базира </a:t>
            </a:r>
            <a:r>
              <a:rPr lang="ru-RU" dirty="0" smtClean="0"/>
              <a:t>на </a:t>
            </a:r>
            <a:r>
              <a:rPr lang="ru-RU" dirty="0"/>
              <a:t>реакцији антиген-антитело. </a:t>
            </a:r>
            <a:endParaRPr lang="ru-RU" dirty="0" smtClean="0"/>
          </a:p>
          <a:p>
            <a:pPr marL="0" indent="0">
              <a:buNone/>
            </a:pPr>
            <a:r>
              <a:rPr lang="ru-RU" dirty="0" smtClean="0"/>
              <a:t>Велови </a:t>
            </a:r>
            <a:r>
              <a:rPr lang="ru-RU" dirty="0"/>
              <a:t>микротитарских плоча обложени су антителима микотоксина. У њих се додају стандарди или узорци, ензим коњугат и антимикотоксин антитело. Слободни микотокси и ензим коњугат конкуришу за место везивања са </a:t>
            </a:r>
            <a:r>
              <a:rPr lang="sr-Cyrl-CS" dirty="0" smtClean="0"/>
              <a:t>антитоксин </a:t>
            </a:r>
            <a:r>
              <a:rPr lang="sr-Cyrl-CS" dirty="0"/>
              <a:t>антителом. Ако има слободног микотоксина антимикотоксин антитела вежу за њега. Ензим коњугат се испере и додаје се ензим супстрат, који је хромоген (плава боја). После инкубације и додавања стоп солуције боја се из плаве мења у жуту. Фотометријски се чита на 450</a:t>
            </a:r>
            <a:r>
              <a:rPr lang="sr-Latn-RS" dirty="0"/>
              <a:t>nm. </a:t>
            </a:r>
            <a:r>
              <a:rPr lang="sr-Cyrl-CS" dirty="0"/>
              <a:t>Добијена абсорбанца пропорционална је концентрацији микотоксина у узорку. </a:t>
            </a:r>
            <a:endParaRPr lang="sr-Latn-RS" dirty="0"/>
          </a:p>
        </p:txBody>
      </p:sp>
    </p:spTree>
    <p:extLst>
      <p:ext uri="{BB962C8B-B14F-4D97-AF65-F5344CB8AC3E}">
        <p14:creationId xmlns:p14="http://schemas.microsoft.com/office/powerpoint/2010/main" xmlns="" val="23982631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Триазини </a:t>
            </a:r>
            <a:endParaRPr lang="sr-Latn-RS" dirty="0"/>
          </a:p>
        </p:txBody>
      </p:sp>
      <p:sp>
        <p:nvSpPr>
          <p:cNvPr id="3" name="Content Placeholder 2"/>
          <p:cNvSpPr>
            <a:spLocks noGrp="1"/>
          </p:cNvSpPr>
          <p:nvPr>
            <p:ph idx="1"/>
          </p:nvPr>
        </p:nvSpPr>
        <p:spPr>
          <a:xfrm>
            <a:off x="107504" y="1196752"/>
            <a:ext cx="8856984" cy="5661248"/>
          </a:xfrm>
        </p:spPr>
        <p:txBody>
          <a:bodyPr>
            <a:normAutofit fontScale="70000" lnSpcReduction="20000"/>
          </a:bodyPr>
          <a:lstStyle/>
          <a:p>
            <a:r>
              <a:rPr lang="sr-Cyrl-RS" dirty="0" smtClean="0"/>
              <a:t>Гасна хроматографија</a:t>
            </a:r>
          </a:p>
          <a:p>
            <a:r>
              <a:rPr lang="sr-Cyrl-RS" dirty="0" smtClean="0"/>
              <a:t>Сви пестициди из класе триазина (</a:t>
            </a:r>
            <a:r>
              <a:rPr lang="ru-RU" dirty="0"/>
              <a:t>симазин, атразин, атратон, прометон, пропазин, тербутилазин, секбуметон, симетрин, аметрин, прометрин, </a:t>
            </a:r>
            <a:r>
              <a:rPr lang="ru-RU" dirty="0" smtClean="0"/>
              <a:t>тербутрин...)</a:t>
            </a:r>
          </a:p>
          <a:p>
            <a:r>
              <a:rPr lang="ru-RU" dirty="0" smtClean="0"/>
              <a:t> </a:t>
            </a:r>
            <a:r>
              <a:rPr lang="sr-Cyrl-CS" dirty="0"/>
              <a:t>симазин, атразин и </a:t>
            </a:r>
            <a:r>
              <a:rPr lang="sr-Cyrl-CS" dirty="0" smtClean="0"/>
              <a:t>тербутилазин- Правилник</a:t>
            </a:r>
          </a:p>
          <a:p>
            <a:r>
              <a:rPr lang="sr-Cyrl-RS" dirty="0"/>
              <a:t>Оргинална неотворена паковања</a:t>
            </a:r>
          </a:p>
          <a:p>
            <a:r>
              <a:rPr lang="sr-Cyrl-RS" dirty="0"/>
              <a:t>Неоргинална-добро затворене адекватне посуде за узорковање</a:t>
            </a:r>
          </a:p>
          <a:p>
            <a:r>
              <a:rPr lang="sr-Cyrl-CS" dirty="0" smtClean="0"/>
              <a:t>Конзервирање </a:t>
            </a:r>
            <a:r>
              <a:rPr lang="sr-Cyrl-CS" dirty="0"/>
              <a:t>узорака није </a:t>
            </a:r>
            <a:r>
              <a:rPr lang="sr-Cyrl-CS" dirty="0" smtClean="0"/>
              <a:t>потребно</a:t>
            </a:r>
          </a:p>
          <a:p>
            <a:r>
              <a:rPr lang="sr-Cyrl-CS" dirty="0" smtClean="0"/>
              <a:t>Припрема узорка</a:t>
            </a:r>
          </a:p>
          <a:p>
            <a:r>
              <a:rPr lang="sr-Cyrl-CS" dirty="0" smtClean="0"/>
              <a:t>Хомогенизација </a:t>
            </a:r>
          </a:p>
          <a:p>
            <a:r>
              <a:rPr lang="sr-Cyrl-CS" dirty="0"/>
              <a:t>Одређивање садржаја триазинских пестицида у храни, заснива се на њиховој екстракцији ацетонитрилом, у својству органског растварача, који везује молекуле пестицида, употребом </a:t>
            </a:r>
            <a:r>
              <a:rPr lang="sr-Latn-RS" dirty="0"/>
              <a:t>QuEChERS </a:t>
            </a:r>
            <a:r>
              <a:rPr lang="sr-Cyrl-CS" dirty="0"/>
              <a:t>екстракционих туба са погодним сорбентима (</a:t>
            </a:r>
            <a:r>
              <a:rPr lang="sr-Latn-RS" dirty="0"/>
              <a:t>MgSO4, CH3COONa, PSA, </a:t>
            </a:r>
            <a:r>
              <a:rPr lang="sr-Cyrl-CS" dirty="0"/>
              <a:t>активни угаљ...) за прикупљање воде, елиминацију масти, везивање обојених пигмената. </a:t>
            </a:r>
            <a:endParaRPr lang="sr-Latn-RS" dirty="0"/>
          </a:p>
          <a:p>
            <a:endParaRPr lang="sr-Cyrl-RS" dirty="0" smtClean="0"/>
          </a:p>
          <a:p>
            <a:endParaRPr lang="sr-Latn-RS" dirty="0"/>
          </a:p>
        </p:txBody>
      </p:sp>
    </p:spTree>
    <p:extLst>
      <p:ext uri="{BB962C8B-B14F-4D97-AF65-F5344CB8AC3E}">
        <p14:creationId xmlns:p14="http://schemas.microsoft.com/office/powerpoint/2010/main" xmlns="" val="322291492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lstStyle/>
          <a:p>
            <a:r>
              <a:rPr lang="sr-Cyrl-RS" dirty="0" smtClean="0"/>
              <a:t>Полихлоровани бифенили</a:t>
            </a:r>
            <a:endParaRPr lang="sr-Latn-RS" dirty="0"/>
          </a:p>
        </p:txBody>
      </p:sp>
      <p:sp>
        <p:nvSpPr>
          <p:cNvPr id="3" name="Content Placeholder 2"/>
          <p:cNvSpPr>
            <a:spLocks noGrp="1"/>
          </p:cNvSpPr>
          <p:nvPr>
            <p:ph idx="1"/>
          </p:nvPr>
        </p:nvSpPr>
        <p:spPr>
          <a:xfrm>
            <a:off x="0" y="1052736"/>
            <a:ext cx="9036496" cy="5688632"/>
          </a:xfrm>
        </p:spPr>
        <p:txBody>
          <a:bodyPr>
            <a:normAutofit fontScale="62500" lnSpcReduction="20000"/>
          </a:bodyPr>
          <a:lstStyle/>
          <a:p>
            <a:r>
              <a:rPr lang="sr-Cyrl-RS" dirty="0" smtClean="0"/>
              <a:t>Гасна хроматографија</a:t>
            </a:r>
          </a:p>
          <a:p>
            <a:r>
              <a:rPr lang="sr-Cyrl-CS" dirty="0"/>
              <a:t>209 изомера полихлорованихбифенила </a:t>
            </a:r>
            <a:endParaRPr lang="sr-Cyrl-CS" dirty="0" smtClean="0"/>
          </a:p>
          <a:p>
            <a:r>
              <a:rPr lang="sr-Cyrl-RS" dirty="0"/>
              <a:t>Оргинална неотворена паковања</a:t>
            </a:r>
          </a:p>
          <a:p>
            <a:r>
              <a:rPr lang="sr-Cyrl-RS" dirty="0"/>
              <a:t>Неоргинална-добро затворене адекватне посуде за узорковање</a:t>
            </a:r>
          </a:p>
          <a:p>
            <a:r>
              <a:rPr lang="sr-Cyrl-CS" dirty="0"/>
              <a:t>Конзервирање узорака није потребно</a:t>
            </a:r>
          </a:p>
          <a:p>
            <a:r>
              <a:rPr lang="sr-Cyrl-CS" dirty="0"/>
              <a:t>Припрема узорка</a:t>
            </a:r>
          </a:p>
          <a:p>
            <a:r>
              <a:rPr lang="sr-Cyrl-CS" dirty="0"/>
              <a:t>Хомогенизација </a:t>
            </a:r>
          </a:p>
          <a:p>
            <a:r>
              <a:rPr lang="ru-RU" dirty="0" smtClean="0"/>
              <a:t>Одређивање </a:t>
            </a:r>
            <a:r>
              <a:rPr lang="ru-RU" dirty="0"/>
              <a:t>садржаја полихлорованихбифенила у храни , заснива се на њиховој екстракцији смешом органских растварача и пречишћавањем екстракта на чврстој фази , на колонама са сорбентом С18 (ткз. SPE колоне), при чему "нечистоће" пролазе кроз колону, а полихлорованибифенили се задржавају и концентрују на адсорбенсу, са кога се "скидају" малом количином погодног растварача. </a:t>
            </a:r>
          </a:p>
          <a:p>
            <a:r>
              <a:rPr lang="ru-RU" dirty="0"/>
              <a:t>Из органске-хексанске, смеше полихлорованибифенили се раздвајају методом гасне хроматографије. </a:t>
            </a:r>
            <a:endParaRPr lang="ru-RU" dirty="0" smtClean="0"/>
          </a:p>
          <a:p>
            <a:r>
              <a:rPr lang="ru-RU" dirty="0" smtClean="0"/>
              <a:t>Идентификују </a:t>
            </a:r>
            <a:r>
              <a:rPr lang="ru-RU" dirty="0"/>
              <a:t>се преко ретенционог времена, и потврђују путем масеног спектра и карактеристичних фрагментних јона, а квантитативно се одређују преко површине пика, коришћењем линеарне једначине и калибрационог дијаграма. </a:t>
            </a:r>
            <a:endParaRPr lang="sr-Latn-RS" dirty="0"/>
          </a:p>
        </p:txBody>
      </p:sp>
    </p:spTree>
    <p:extLst>
      <p:ext uri="{BB962C8B-B14F-4D97-AF65-F5344CB8AC3E}">
        <p14:creationId xmlns:p14="http://schemas.microsoft.com/office/powerpoint/2010/main" xmlns="" val="37369890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Глутен </a:t>
            </a:r>
            <a:endParaRPr lang="sr-Latn-RS" dirty="0"/>
          </a:p>
        </p:txBody>
      </p:sp>
      <p:sp>
        <p:nvSpPr>
          <p:cNvPr id="3" name="Content Placeholder 2"/>
          <p:cNvSpPr>
            <a:spLocks noGrp="1"/>
          </p:cNvSpPr>
          <p:nvPr>
            <p:ph idx="1"/>
          </p:nvPr>
        </p:nvSpPr>
        <p:spPr>
          <a:xfrm>
            <a:off x="107504" y="1124744"/>
            <a:ext cx="8928992" cy="5544616"/>
          </a:xfrm>
        </p:spPr>
        <p:txBody>
          <a:bodyPr>
            <a:noAutofit/>
          </a:bodyPr>
          <a:lstStyle/>
          <a:p>
            <a:r>
              <a:rPr lang="sr-Cyrl-RS" sz="1600" dirty="0" smtClean="0"/>
              <a:t>ЕЛИСА метода- </a:t>
            </a:r>
            <a:r>
              <a:rPr lang="sr-Latn-CS" sz="1600" dirty="0" smtClean="0"/>
              <a:t>RIDASCREEN </a:t>
            </a:r>
            <a:r>
              <a:rPr lang="sr-Latn-CS" sz="1600" dirty="0"/>
              <a:t>Gliadin (R7001) – </a:t>
            </a:r>
            <a:r>
              <a:rPr lang="en-US" sz="1600" dirty="0"/>
              <a:t>sandwich enzyme </a:t>
            </a:r>
            <a:r>
              <a:rPr lang="en-US" sz="1600" dirty="0" smtClean="0"/>
              <a:t>imm</a:t>
            </a:r>
            <a:r>
              <a:rPr lang="en-US" sz="1600" dirty="0"/>
              <a:t>unoassay</a:t>
            </a:r>
            <a:endParaRPr lang="sr-Latn-RS" sz="1600" dirty="0"/>
          </a:p>
          <a:p>
            <a:r>
              <a:rPr lang="sr-Cyrl-RS" sz="1600" dirty="0"/>
              <a:t>Оргинална неотворена паковања</a:t>
            </a:r>
          </a:p>
          <a:p>
            <a:r>
              <a:rPr lang="sr-Cyrl-RS" sz="1600" dirty="0"/>
              <a:t>Неоргинална-добро затворене адекватне посуде за узорковање</a:t>
            </a:r>
          </a:p>
          <a:p>
            <a:r>
              <a:rPr lang="sr-Cyrl-CS" sz="1600" dirty="0"/>
              <a:t>Конзервирање узорака није потребно</a:t>
            </a:r>
          </a:p>
          <a:p>
            <a:r>
              <a:rPr lang="sr-Cyrl-CS" sz="1600" dirty="0"/>
              <a:t>Припрема узорка</a:t>
            </a:r>
          </a:p>
          <a:p>
            <a:r>
              <a:rPr lang="sr-Cyrl-CS" sz="1600" dirty="0"/>
              <a:t>Хомогенизација </a:t>
            </a:r>
          </a:p>
          <a:p>
            <a:pPr marL="0" indent="0">
              <a:buNone/>
            </a:pPr>
            <a:endParaRPr lang="sr-Cyrl-RS" sz="1600" dirty="0" smtClean="0"/>
          </a:p>
          <a:p>
            <a:pPr marL="0" indent="0">
              <a:buNone/>
            </a:pPr>
            <a:r>
              <a:rPr lang="sr-Cyrl-CS" sz="1600" dirty="0" smtClean="0"/>
              <a:t>Метода се </a:t>
            </a:r>
            <a:r>
              <a:rPr lang="sr-Cyrl-CS" sz="1600" dirty="0"/>
              <a:t>базира на реакцији антиген-антитело. Бунари на микротитарској плочи су обложени специфичним антителима против глијадина (Р5 антитела). Додавањем стаднарда или раствора узорка у </a:t>
            </a:r>
            <a:r>
              <a:rPr lang="sr-Cyrl-CS" sz="1600" dirty="0" smtClean="0"/>
              <a:t>бунаре</a:t>
            </a:r>
            <a:r>
              <a:rPr lang="sr-Cyrl-CS" sz="1600" dirty="0"/>
              <a:t>, присутни глијадин ће се у току инкубацује везати за специфична антитела, при чему се гради комплекс антитело-антиген. </a:t>
            </a:r>
            <a:endParaRPr lang="sr-Cyrl-CS" sz="1600" dirty="0" smtClean="0"/>
          </a:p>
          <a:p>
            <a:pPr marL="0" indent="0">
              <a:buNone/>
            </a:pPr>
            <a:r>
              <a:rPr lang="sr-Cyrl-CS" sz="1600" dirty="0" smtClean="0"/>
              <a:t>Испирање 1-уклањају се компоненте које се нису везале за антитела</a:t>
            </a:r>
          </a:p>
          <a:p>
            <a:pPr marL="0" indent="0">
              <a:buNone/>
            </a:pPr>
            <a:r>
              <a:rPr lang="sr-Cyrl-CS" sz="1600" dirty="0" smtClean="0"/>
              <a:t>пероксидаза </a:t>
            </a:r>
            <a:r>
              <a:rPr lang="sr-Cyrl-CS" sz="1600" dirty="0"/>
              <a:t>(ензим-коњугат) која коњугује Р5 антитела (везује се за антитело-антиген комплекс) и у току инкубације се формира сендвич комплекс  антитело-антиген-антитело. </a:t>
            </a:r>
            <a:endParaRPr lang="sr-Cyrl-CS" sz="1600" dirty="0" smtClean="0"/>
          </a:p>
          <a:p>
            <a:pPr marL="0" indent="0">
              <a:buNone/>
            </a:pPr>
            <a:r>
              <a:rPr lang="sr-Cyrl-CS" sz="1600" dirty="0" smtClean="0"/>
              <a:t>Испирање 2-уклања </a:t>
            </a:r>
            <a:r>
              <a:rPr lang="sr-Cyrl-CS" sz="1600" dirty="0"/>
              <a:t>ензим који се није везао у комплекс. </a:t>
            </a:r>
            <a:endParaRPr lang="sr-Cyrl-CS" sz="1600" dirty="0" smtClean="0"/>
          </a:p>
          <a:p>
            <a:pPr marL="0" indent="0">
              <a:buNone/>
            </a:pPr>
            <a:r>
              <a:rPr lang="sr-Cyrl-CS" sz="1600" dirty="0" smtClean="0"/>
              <a:t>Додавањем </a:t>
            </a:r>
            <a:r>
              <a:rPr lang="sr-Cyrl-CS" sz="1600" dirty="0"/>
              <a:t>супстрата и хромогена у </a:t>
            </a:r>
            <a:r>
              <a:rPr lang="sr-Cyrl-CS" sz="1600" dirty="0" smtClean="0"/>
              <a:t>бунаре </a:t>
            </a:r>
            <a:r>
              <a:rPr lang="sr-Cyrl-CS" sz="1600" dirty="0"/>
              <a:t>и икубацијом безбојни хромоген се претвара у плав производ. У последњем кораку додатком стоп реагенса боја прелази из плаве у жуту. </a:t>
            </a:r>
            <a:endParaRPr lang="sr-Cyrl-CS" sz="1600" dirty="0" smtClean="0"/>
          </a:p>
          <a:p>
            <a:pPr marL="0" indent="0">
              <a:buNone/>
            </a:pPr>
            <a:r>
              <a:rPr lang="sr-Cyrl-CS" sz="1600" dirty="0" smtClean="0"/>
              <a:t>Мерење </a:t>
            </a:r>
            <a:r>
              <a:rPr lang="sr-Cyrl-CS" sz="1600" dirty="0"/>
              <a:t>се </a:t>
            </a:r>
            <a:r>
              <a:rPr lang="sr-Cyrl-CS" sz="1600" dirty="0" smtClean="0"/>
              <a:t>врши </a:t>
            </a:r>
            <a:r>
              <a:rPr lang="sr-Cyrl-CS" sz="1600" dirty="0"/>
              <a:t>фотометријски на 450</a:t>
            </a:r>
            <a:r>
              <a:rPr lang="sr-Latn-CS" sz="1600" dirty="0"/>
              <a:t>nm. </a:t>
            </a:r>
            <a:endParaRPr lang="sr-Cyrl-RS" sz="1600" dirty="0" smtClean="0"/>
          </a:p>
          <a:p>
            <a:pPr marL="0" indent="0">
              <a:buNone/>
            </a:pPr>
            <a:r>
              <a:rPr lang="sr-Cyrl-CS" sz="1600" dirty="0" smtClean="0"/>
              <a:t>Апсорпција </a:t>
            </a:r>
            <a:r>
              <a:rPr lang="sr-Cyrl-CS" sz="1600" dirty="0"/>
              <a:t>је пропорционална концентрацији глијадина у узорку</a:t>
            </a:r>
            <a:r>
              <a:rPr lang="sr-Cyrl-CS" sz="1600" dirty="0" smtClean="0"/>
              <a:t>.</a:t>
            </a:r>
            <a:endParaRPr lang="sr-Latn-RS" sz="1600" dirty="0"/>
          </a:p>
        </p:txBody>
      </p:sp>
    </p:spTree>
    <p:extLst>
      <p:ext uri="{BB962C8B-B14F-4D97-AF65-F5344CB8AC3E}">
        <p14:creationId xmlns:p14="http://schemas.microsoft.com/office/powerpoint/2010/main" xmlns="" val="12630571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1188" y="0"/>
            <a:ext cx="8316912" cy="836613"/>
          </a:xfrm>
        </p:spPr>
        <p:txBody>
          <a:bodyPr>
            <a:normAutofit fontScale="90000"/>
          </a:bodyPr>
          <a:lstStyle/>
          <a:p>
            <a:pPr eaLnBrk="1" hangingPunct="1">
              <a:defRPr/>
            </a:pPr>
            <a:r>
              <a:rPr lang="sr-Cyrl-CS" sz="3200" b="1" smtClean="0"/>
              <a:t>ИСПИТИВАЊЕ ХИГИЈЕНСКЕ ИСПРАВНОСТИ МЛЕКА</a:t>
            </a:r>
            <a:endParaRPr lang="sr-Latn-CS" sz="3200" b="1" smtClean="0"/>
          </a:p>
        </p:txBody>
      </p:sp>
      <p:sp>
        <p:nvSpPr>
          <p:cNvPr id="19459" name="Rectangle 3"/>
          <p:cNvSpPr>
            <a:spLocks noGrp="1" noChangeArrowheads="1"/>
          </p:cNvSpPr>
          <p:nvPr>
            <p:ph type="body" idx="1"/>
          </p:nvPr>
        </p:nvSpPr>
        <p:spPr>
          <a:xfrm>
            <a:off x="0" y="908050"/>
            <a:ext cx="9144000" cy="5949950"/>
          </a:xfrm>
        </p:spPr>
        <p:txBody>
          <a:bodyPr/>
          <a:lstStyle/>
          <a:p>
            <a:pPr eaLnBrk="1" hangingPunct="1">
              <a:defRPr/>
            </a:pPr>
            <a:r>
              <a:rPr lang="sr-Cyrl-CS" sz="2400" dirty="0" smtClean="0"/>
              <a:t>Хемијско-</a:t>
            </a:r>
            <a:r>
              <a:rPr lang="sr-Latn-CS" sz="2400" dirty="0" smtClean="0"/>
              <a:t> </a:t>
            </a:r>
            <a:r>
              <a:rPr lang="sr-Cyrl-CS" sz="2400" dirty="0" smtClean="0"/>
              <a:t>физичке анализе</a:t>
            </a:r>
          </a:p>
          <a:p>
            <a:pPr eaLnBrk="1" hangingPunct="1">
              <a:defRPr/>
            </a:pPr>
            <a:r>
              <a:rPr lang="sr-Cyrl-CS" sz="2400" dirty="0" smtClean="0"/>
              <a:t>Микробиолошке анализе</a:t>
            </a:r>
          </a:p>
          <a:p>
            <a:pPr eaLnBrk="1" hangingPunct="1">
              <a:buFont typeface="Wingdings" pitchFamily="2" charset="2"/>
              <a:buNone/>
              <a:defRPr/>
            </a:pPr>
            <a:r>
              <a:rPr lang="sr-Cyrl-CS" sz="2400" b="1" u="sng" dirty="0" smtClean="0"/>
              <a:t>УЗОРЦИ  МЛЕКА СЕ УЗИМАЈУ:</a:t>
            </a:r>
          </a:p>
          <a:p>
            <a:pPr eaLnBrk="1" hangingPunct="1">
              <a:defRPr/>
            </a:pPr>
            <a:r>
              <a:rPr lang="sr-Cyrl-CS" sz="2400" u="sng" dirty="0" smtClean="0"/>
              <a:t>У производњи</a:t>
            </a:r>
            <a:r>
              <a:rPr lang="sr-Latn-CS" sz="2400" dirty="0" smtClean="0"/>
              <a:t> </a:t>
            </a:r>
            <a:r>
              <a:rPr lang="sr-Cyrl-CS" sz="2400" dirty="0" smtClean="0"/>
              <a:t>-</a:t>
            </a:r>
            <a:r>
              <a:rPr lang="sr-Latn-CS" sz="2400" dirty="0" smtClean="0"/>
              <a:t> </a:t>
            </a:r>
            <a:r>
              <a:rPr lang="sr-Cyrl-CS" sz="2400" dirty="0" smtClean="0"/>
              <a:t>из одговарајуће количине млека произведене у истим условима, истог дана и истом технологијом-5 јединица</a:t>
            </a:r>
          </a:p>
          <a:p>
            <a:pPr eaLnBrk="1" hangingPunct="1">
              <a:defRPr/>
            </a:pPr>
            <a:r>
              <a:rPr lang="sr-Cyrl-CS" sz="2400" u="sng" dirty="0" smtClean="0"/>
              <a:t>У промету</a:t>
            </a:r>
            <a:r>
              <a:rPr lang="sr-Latn-CS" sz="2400" dirty="0" smtClean="0"/>
              <a:t> </a:t>
            </a:r>
            <a:r>
              <a:rPr lang="sr-Cyrl-CS" sz="2400" dirty="0" smtClean="0"/>
              <a:t>-</a:t>
            </a:r>
            <a:r>
              <a:rPr lang="sr-Latn-CS" sz="2400" dirty="0" smtClean="0"/>
              <a:t> </a:t>
            </a:r>
            <a:r>
              <a:rPr lang="sr-Cyrl-CS" sz="2400" dirty="0" smtClean="0"/>
              <a:t>из појединачних готових паковања</a:t>
            </a:r>
          </a:p>
          <a:p>
            <a:pPr eaLnBrk="1" hangingPunct="1">
              <a:defRPr/>
            </a:pPr>
            <a:r>
              <a:rPr lang="sr-Cyrl-CS" sz="2400" dirty="0" smtClean="0"/>
              <a:t>УЗОРАК</a:t>
            </a:r>
            <a:r>
              <a:rPr lang="sr-Latn-CS" sz="2400" dirty="0" smtClean="0"/>
              <a:t> </a:t>
            </a:r>
            <a:r>
              <a:rPr lang="sr-Cyrl-CS" sz="2400" dirty="0" smtClean="0"/>
              <a:t>- просечан састав целокупне количине од које се узима, а начин узимања је исти у производњи и промету.</a:t>
            </a:r>
          </a:p>
          <a:p>
            <a:pPr eaLnBrk="1" hangingPunct="1">
              <a:defRPr/>
            </a:pPr>
            <a:r>
              <a:rPr lang="sr-Cyrl-CS" sz="2400" dirty="0" smtClean="0"/>
              <a:t>ПРИБОР</a:t>
            </a:r>
            <a:r>
              <a:rPr lang="sr-Latn-CS" sz="2400" dirty="0" smtClean="0"/>
              <a:t> </a:t>
            </a:r>
            <a:r>
              <a:rPr lang="sr-Cyrl-CS" sz="2400" dirty="0" smtClean="0"/>
              <a:t>- за хемијску анализу мора бити чист, а за бактериолошку анализу стерилан, од материјала који не утиче на квалитет и органолептичка свосјтва.</a:t>
            </a:r>
          </a:p>
          <a:p>
            <a:pPr eaLnBrk="1" hangingPunct="1">
              <a:defRPr/>
            </a:pPr>
            <a:r>
              <a:rPr lang="sr-Cyrl-CS" sz="2400" dirty="0" smtClean="0"/>
              <a:t>СУДОВИ</a:t>
            </a:r>
            <a:r>
              <a:rPr lang="sr-Latn-CS" sz="2400" dirty="0" smtClean="0"/>
              <a:t> </a:t>
            </a:r>
            <a:r>
              <a:rPr lang="sr-Cyrl-CS" sz="2400" dirty="0" smtClean="0"/>
              <a:t>- од материјала који не утиче на органолептичке особине и не изазива хемијске промене узорка.</a:t>
            </a:r>
          </a:p>
        </p:txBody>
      </p:sp>
    </p:spTree>
    <p:extLst>
      <p:ext uri="{BB962C8B-B14F-4D97-AF65-F5344CB8AC3E}">
        <p14:creationId xmlns:p14="http://schemas.microsoft.com/office/powerpoint/2010/main" xmlns="" val="11820075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0"/>
            <a:ext cx="9144000" cy="620713"/>
          </a:xfrm>
        </p:spPr>
        <p:txBody>
          <a:bodyPr/>
          <a:lstStyle/>
          <a:p>
            <a:pPr eaLnBrk="1" hangingPunct="1">
              <a:defRPr/>
            </a:pPr>
            <a:r>
              <a:rPr lang="sr-Cyrl-CS" sz="3200" smtClean="0"/>
              <a:t>ОРГАНОЛЕПТИЧКИ ПРЕГЛЕД МЛЕКА</a:t>
            </a:r>
            <a:endParaRPr lang="sr-Latn-CS" sz="3200" smtClean="0"/>
          </a:p>
        </p:txBody>
      </p:sp>
      <p:sp>
        <p:nvSpPr>
          <p:cNvPr id="23555" name="Rectangle 3"/>
          <p:cNvSpPr>
            <a:spLocks noGrp="1" noChangeArrowheads="1"/>
          </p:cNvSpPr>
          <p:nvPr>
            <p:ph type="body" idx="1"/>
          </p:nvPr>
        </p:nvSpPr>
        <p:spPr>
          <a:xfrm>
            <a:off x="0" y="620713"/>
            <a:ext cx="9144000" cy="6237287"/>
          </a:xfrm>
        </p:spPr>
        <p:txBody>
          <a:bodyPr/>
          <a:lstStyle/>
          <a:p>
            <a:pPr eaLnBrk="1" hangingPunct="1">
              <a:defRPr/>
            </a:pPr>
            <a:r>
              <a:rPr lang="sr-Cyrl-CS" dirty="0" smtClean="0"/>
              <a:t>Боја</a:t>
            </a:r>
          </a:p>
          <a:p>
            <a:pPr eaLnBrk="1" hangingPunct="1">
              <a:defRPr/>
            </a:pPr>
            <a:r>
              <a:rPr lang="sr-Cyrl-CS" dirty="0" smtClean="0"/>
              <a:t>Укус</a:t>
            </a:r>
          </a:p>
          <a:p>
            <a:pPr eaLnBrk="1" hangingPunct="1">
              <a:defRPr/>
            </a:pPr>
            <a:r>
              <a:rPr lang="sr-Cyrl-CS" dirty="0" smtClean="0"/>
              <a:t>Мирис</a:t>
            </a:r>
          </a:p>
          <a:p>
            <a:pPr eaLnBrk="1" hangingPunct="1">
              <a:defRPr/>
            </a:pPr>
            <a:r>
              <a:rPr lang="sr-Cyrl-CS" dirty="0" smtClean="0"/>
              <a:t>Вискозност</a:t>
            </a:r>
          </a:p>
          <a:p>
            <a:pPr eaLnBrk="1" hangingPunct="1">
              <a:defRPr/>
            </a:pPr>
            <a:r>
              <a:rPr lang="sr-Cyrl-CS" dirty="0" smtClean="0"/>
              <a:t>Присуство суспендованих материја</a:t>
            </a:r>
          </a:p>
          <a:p>
            <a:pPr eaLnBrk="1" hangingPunct="1">
              <a:buFont typeface="Wingdings" pitchFamily="2" charset="2"/>
              <a:buNone/>
              <a:defRPr/>
            </a:pPr>
            <a:r>
              <a:rPr lang="sr-Cyrl-CS" dirty="0" smtClean="0"/>
              <a:t>   ПРЕТХОДНО СЕ УЗЕТА КОЛИЧИНА МЛЕКА ПРОМЕША, А ОНДА СЕ ИЗ СРЕДИНЕ СУДА УЗМЕ ОКО 100 </a:t>
            </a:r>
            <a:r>
              <a:rPr lang="sr-Latn-CS" dirty="0" smtClean="0"/>
              <a:t>g</a:t>
            </a:r>
            <a:r>
              <a:rPr lang="sr-Cyrl-CS" dirty="0" smtClean="0"/>
              <a:t> МЛЕКА И ЗАГРЕЈЕ У ВОДЕНОМ КУПАТИЛУ НА ТЕМПЕРАТУРИ ОД 35</a:t>
            </a:r>
            <a:r>
              <a:rPr lang="sr-Cyrl-CS" dirty="0" smtClean="0">
                <a:cs typeface="Times New Roman" pitchFamily="18" charset="0"/>
              </a:rPr>
              <a:t>˚</a:t>
            </a:r>
            <a:r>
              <a:rPr lang="sr-Latn-CS" dirty="0" smtClean="0">
                <a:cs typeface="Times New Roman" pitchFamily="18" charset="0"/>
              </a:rPr>
              <a:t>C.</a:t>
            </a:r>
            <a:endParaRPr lang="sr-Cyrl-CS" dirty="0" smtClean="0">
              <a:cs typeface="Times New Roman" pitchFamily="18" charset="0"/>
            </a:endParaRPr>
          </a:p>
        </p:txBody>
      </p:sp>
    </p:spTree>
    <p:extLst>
      <p:ext uri="{BB962C8B-B14F-4D97-AF65-F5344CB8AC3E}">
        <p14:creationId xmlns:p14="http://schemas.microsoft.com/office/powerpoint/2010/main" xmlns="" val="426198948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0"/>
            <a:ext cx="9144000" cy="549275"/>
          </a:xfrm>
        </p:spPr>
        <p:txBody>
          <a:bodyPr>
            <a:normAutofit fontScale="90000"/>
          </a:bodyPr>
          <a:lstStyle/>
          <a:p>
            <a:pPr eaLnBrk="1" hangingPunct="1">
              <a:defRPr/>
            </a:pPr>
            <a:r>
              <a:rPr lang="sr-Cyrl-CS" sz="3600" smtClean="0"/>
              <a:t>БОЈА</a:t>
            </a:r>
            <a:endParaRPr lang="sr-Latn-CS" sz="3600" smtClean="0"/>
          </a:p>
        </p:txBody>
      </p:sp>
      <p:sp>
        <p:nvSpPr>
          <p:cNvPr id="24579" name="Rectangle 3"/>
          <p:cNvSpPr>
            <a:spLocks noGrp="1" noChangeArrowheads="1"/>
          </p:cNvSpPr>
          <p:nvPr>
            <p:ph type="body" idx="1"/>
          </p:nvPr>
        </p:nvSpPr>
        <p:spPr>
          <a:xfrm>
            <a:off x="0" y="836613"/>
            <a:ext cx="9144000" cy="6021387"/>
          </a:xfrm>
        </p:spPr>
        <p:txBody>
          <a:bodyPr/>
          <a:lstStyle/>
          <a:p>
            <a:pPr eaLnBrk="1" hangingPunct="1">
              <a:lnSpc>
                <a:spcPct val="90000"/>
              </a:lnSpc>
              <a:defRPr/>
            </a:pPr>
            <a:r>
              <a:rPr lang="sr-Cyrl-CS" sz="2800" dirty="0" smtClean="0"/>
              <a:t>Карактеристична, </a:t>
            </a:r>
            <a:r>
              <a:rPr lang="sr-Cyrl-CS" sz="2800" b="1" u="sng" dirty="0" smtClean="0"/>
              <a:t>жућкасто - бела боја-</a:t>
            </a:r>
            <a:r>
              <a:rPr lang="sr-Cyrl-CS" sz="2800" dirty="0" smtClean="0"/>
              <a:t> због присуства емулгираних масних капљица и суспендованих беланчевина.</a:t>
            </a:r>
          </a:p>
          <a:p>
            <a:pPr eaLnBrk="1" hangingPunct="1">
              <a:lnSpc>
                <a:spcPct val="90000"/>
              </a:lnSpc>
              <a:defRPr/>
            </a:pPr>
            <a:r>
              <a:rPr lang="sr-Cyrl-CS" sz="2800" dirty="0" smtClean="0"/>
              <a:t>Ако је проценат масти висок, млеко добија </a:t>
            </a:r>
            <a:r>
              <a:rPr lang="sr-Cyrl-CS" sz="2800" b="1" u="sng" dirty="0" smtClean="0"/>
              <a:t>жућкасту</a:t>
            </a:r>
            <a:r>
              <a:rPr lang="sr-Cyrl-CS" sz="2800" dirty="0" smtClean="0"/>
              <a:t> нијансу</a:t>
            </a:r>
          </a:p>
          <a:p>
            <a:pPr eaLnBrk="1" hangingPunct="1">
              <a:lnSpc>
                <a:spcPct val="90000"/>
              </a:lnSpc>
              <a:defRPr/>
            </a:pPr>
            <a:r>
              <a:rPr lang="sr-Cyrl-CS" sz="2800" dirty="0" smtClean="0"/>
              <a:t>Ако је проценат масти низак и има више воде (разблажено водом) доминира </a:t>
            </a:r>
            <a:r>
              <a:rPr lang="sr-Cyrl-CS" sz="2800" b="1" u="sng" dirty="0" smtClean="0"/>
              <a:t>плавичасто</a:t>
            </a:r>
            <a:r>
              <a:rPr lang="sr-Cyrl-CS" sz="2800" b="1" dirty="0" smtClean="0"/>
              <a:t> </a:t>
            </a:r>
            <a:r>
              <a:rPr lang="sr-Cyrl-CS" sz="2800" dirty="0" smtClean="0"/>
              <a:t>- </a:t>
            </a:r>
            <a:r>
              <a:rPr lang="sr-Cyrl-CS" sz="2800" b="1" u="sng" dirty="0" smtClean="0"/>
              <a:t>модра </a:t>
            </a:r>
            <a:r>
              <a:rPr lang="sr-Cyrl-CS" sz="2800" dirty="0" smtClean="0"/>
              <a:t>нијанса</a:t>
            </a:r>
          </a:p>
          <a:p>
            <a:pPr eaLnBrk="1" hangingPunct="1">
              <a:lnSpc>
                <a:spcPct val="90000"/>
              </a:lnSpc>
              <a:defRPr/>
            </a:pPr>
            <a:r>
              <a:rPr lang="sr-Cyrl-CS" sz="2800" b="1" u="sng" dirty="0" smtClean="0"/>
              <a:t>Изразито жута </a:t>
            </a:r>
            <a:r>
              <a:rPr lang="sr-Cyrl-CS" sz="2800" u="sng" dirty="0" smtClean="0"/>
              <a:t>боја</a:t>
            </a:r>
            <a:r>
              <a:rPr lang="sr-Cyrl-CS" sz="2800" dirty="0" smtClean="0"/>
              <a:t> - колострално млеко и у случајевима када у исхрани крава доминира биље богато појединим пигментима (шаргарепа, кукуруз</a:t>
            </a:r>
            <a:r>
              <a:rPr lang="sr-Cyrl-CS" sz="2800" b="1" dirty="0" smtClean="0"/>
              <a:t>)</a:t>
            </a:r>
          </a:p>
          <a:p>
            <a:pPr eaLnBrk="1" hangingPunct="1">
              <a:lnSpc>
                <a:spcPct val="90000"/>
              </a:lnSpc>
              <a:defRPr/>
            </a:pPr>
            <a:r>
              <a:rPr lang="sr-Cyrl-CS" sz="2800" b="1" u="sng" dirty="0" smtClean="0"/>
              <a:t>Жуто - црвена или жуто - смеђа боја </a:t>
            </a:r>
            <a:r>
              <a:rPr lang="sr-Cyrl-CS" sz="2800" b="1" dirty="0" smtClean="0"/>
              <a:t>- </a:t>
            </a:r>
            <a:r>
              <a:rPr lang="sr-Cyrl-CS" sz="2800" dirty="0" smtClean="0"/>
              <a:t>последица обољења животиња (слинавка, шап, маститис, септикемија итд.)</a:t>
            </a:r>
          </a:p>
          <a:p>
            <a:pPr eaLnBrk="1" hangingPunct="1">
              <a:lnSpc>
                <a:spcPct val="90000"/>
              </a:lnSpc>
              <a:defRPr/>
            </a:pPr>
            <a:endParaRPr lang="sr-Cyrl-CS" sz="2800" u="sng" dirty="0" smtClean="0"/>
          </a:p>
          <a:p>
            <a:pPr eaLnBrk="1" hangingPunct="1">
              <a:lnSpc>
                <a:spcPct val="90000"/>
              </a:lnSpc>
              <a:defRPr/>
            </a:pPr>
            <a:endParaRPr lang="sr-Cyrl-CS" sz="2800" dirty="0" smtClean="0"/>
          </a:p>
          <a:p>
            <a:pPr eaLnBrk="1" hangingPunct="1">
              <a:lnSpc>
                <a:spcPct val="90000"/>
              </a:lnSpc>
              <a:defRPr/>
            </a:pPr>
            <a:endParaRPr lang="sr-Latn-CS" dirty="0" smtClean="0"/>
          </a:p>
        </p:txBody>
      </p:sp>
    </p:spTree>
    <p:extLst>
      <p:ext uri="{BB962C8B-B14F-4D97-AF65-F5344CB8AC3E}">
        <p14:creationId xmlns:p14="http://schemas.microsoft.com/office/powerpoint/2010/main" xmlns="" val="1172193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23850" y="692150"/>
            <a:ext cx="9144000" cy="914400"/>
          </a:xfrm>
        </p:spPr>
        <p:txBody>
          <a:bodyPr/>
          <a:lstStyle/>
          <a:p>
            <a:pPr algn="l"/>
            <a:r>
              <a:rPr lang="en-US" sz="2400" b="1" smtClean="0"/>
              <a:t>Органолепти</a:t>
            </a:r>
            <a:r>
              <a:rPr lang="sr-Cyrl-CS" sz="2400" b="1" smtClean="0"/>
              <a:t>ч</a:t>
            </a:r>
            <a:r>
              <a:rPr lang="en-US" sz="2400" b="1" smtClean="0"/>
              <a:t>ки преглед намирница</a:t>
            </a:r>
          </a:p>
        </p:txBody>
      </p:sp>
      <p:sp>
        <p:nvSpPr>
          <p:cNvPr id="5123" name="Rectangle 3"/>
          <p:cNvSpPr>
            <a:spLocks noGrp="1" noChangeArrowheads="1"/>
          </p:cNvSpPr>
          <p:nvPr>
            <p:ph type="body" idx="1"/>
          </p:nvPr>
        </p:nvSpPr>
        <p:spPr>
          <a:xfrm>
            <a:off x="0" y="1557338"/>
            <a:ext cx="9144000" cy="5867400"/>
          </a:xfrm>
        </p:spPr>
        <p:txBody>
          <a:bodyPr/>
          <a:lstStyle/>
          <a:p>
            <a:pPr>
              <a:lnSpc>
                <a:spcPct val="90000"/>
              </a:lnSpc>
            </a:pPr>
            <a:r>
              <a:rPr lang="en-US" sz="2000" dirty="0" err="1" smtClean="0"/>
              <a:t>Обухвата</a:t>
            </a:r>
            <a:r>
              <a:rPr lang="en-US" sz="2000" dirty="0" smtClean="0"/>
              <a:t> </a:t>
            </a:r>
            <a:r>
              <a:rPr lang="en-US" sz="2000" dirty="0" err="1" smtClean="0"/>
              <a:t>преглед</a:t>
            </a:r>
            <a:r>
              <a:rPr lang="en-US" sz="2000" dirty="0" smtClean="0"/>
              <a:t> </a:t>
            </a:r>
            <a:r>
              <a:rPr lang="en-US" sz="2000" dirty="0" err="1" smtClean="0"/>
              <a:t>помо</a:t>
            </a:r>
            <a:r>
              <a:rPr lang="sr-Cyrl-RS" sz="2000" dirty="0" smtClean="0"/>
              <a:t>ћ</a:t>
            </a:r>
            <a:r>
              <a:rPr lang="en-US" sz="2000" dirty="0" smtClean="0"/>
              <a:t>у </a:t>
            </a:r>
            <a:r>
              <a:rPr lang="sr-Cyrl-CS" sz="2000" dirty="0" smtClean="0"/>
              <a:t>ч</a:t>
            </a:r>
            <a:r>
              <a:rPr lang="en-US" sz="2000" dirty="0" err="1" smtClean="0"/>
              <a:t>ула</a:t>
            </a:r>
            <a:r>
              <a:rPr lang="en-US" sz="2000" dirty="0" smtClean="0"/>
              <a:t> (</a:t>
            </a:r>
            <a:r>
              <a:rPr lang="en-US" sz="2000" dirty="0" err="1" smtClean="0"/>
              <a:t>гр</a:t>
            </a:r>
            <a:r>
              <a:rPr lang="en-US" sz="2000" dirty="0" smtClean="0"/>
              <a:t>. </a:t>
            </a:r>
            <a:r>
              <a:rPr lang="en-US" sz="2000" dirty="0" err="1" smtClean="0"/>
              <a:t>Лептос</a:t>
            </a:r>
            <a:r>
              <a:rPr lang="en-US" sz="2000" dirty="0" smtClean="0"/>
              <a:t>=</a:t>
            </a:r>
            <a:r>
              <a:rPr lang="en-US" sz="2000" dirty="0" err="1" smtClean="0"/>
              <a:t>примљен</a:t>
            </a:r>
            <a:r>
              <a:rPr lang="en-US" sz="2000" dirty="0" smtClean="0"/>
              <a:t>).</a:t>
            </a:r>
          </a:p>
          <a:p>
            <a:pPr>
              <a:lnSpc>
                <a:spcPct val="90000"/>
              </a:lnSpc>
            </a:pPr>
            <a:r>
              <a:rPr lang="en-US" sz="2000" dirty="0" err="1" smtClean="0"/>
              <a:t>Ради</a:t>
            </a:r>
            <a:r>
              <a:rPr lang="en-US" sz="2000" dirty="0" smtClean="0"/>
              <a:t> </a:t>
            </a:r>
            <a:r>
              <a:rPr lang="en-US" sz="2000" dirty="0" err="1" smtClean="0"/>
              <a:t>се</a:t>
            </a:r>
            <a:r>
              <a:rPr lang="en-US" sz="2000" dirty="0" smtClean="0"/>
              <a:t> </a:t>
            </a:r>
            <a:r>
              <a:rPr lang="en-US" sz="2000" dirty="0" err="1" smtClean="0"/>
              <a:t>пре</a:t>
            </a:r>
            <a:r>
              <a:rPr lang="en-US" sz="2000" dirty="0" smtClean="0"/>
              <a:t> </a:t>
            </a:r>
            <a:r>
              <a:rPr lang="en-US" sz="2000" dirty="0" err="1" smtClean="0"/>
              <a:t>свих</a:t>
            </a:r>
            <a:r>
              <a:rPr lang="en-US" sz="2000" dirty="0" smtClean="0"/>
              <a:t> </a:t>
            </a:r>
            <a:r>
              <a:rPr lang="en-US" sz="2000" dirty="0" err="1" smtClean="0"/>
              <a:t>осталих</a:t>
            </a:r>
            <a:r>
              <a:rPr lang="en-US" sz="2000" dirty="0" smtClean="0"/>
              <a:t> </a:t>
            </a:r>
            <a:r>
              <a:rPr lang="en-US" sz="2000" dirty="0" err="1" smtClean="0"/>
              <a:t>испитивања</a:t>
            </a:r>
            <a:r>
              <a:rPr lang="en-US" sz="2000" dirty="0" smtClean="0"/>
              <a:t> </a:t>
            </a:r>
            <a:r>
              <a:rPr lang="en-US" sz="2000" dirty="0" err="1" smtClean="0"/>
              <a:t>намирница</a:t>
            </a:r>
            <a:r>
              <a:rPr lang="en-US" sz="2000" dirty="0" smtClean="0"/>
              <a:t>.</a:t>
            </a:r>
          </a:p>
          <a:p>
            <a:pPr>
              <a:lnSpc>
                <a:spcPct val="90000"/>
              </a:lnSpc>
            </a:pPr>
            <a:r>
              <a:rPr lang="en-US" sz="2000" dirty="0" err="1" smtClean="0"/>
              <a:t>Неповољан</a:t>
            </a:r>
            <a:r>
              <a:rPr lang="en-US" sz="2000" dirty="0" smtClean="0"/>
              <a:t> </a:t>
            </a:r>
            <a:r>
              <a:rPr lang="en-US" sz="2000" dirty="0" err="1" smtClean="0"/>
              <a:t>налаз</a:t>
            </a:r>
            <a:r>
              <a:rPr lang="en-US" sz="2000" dirty="0" smtClean="0"/>
              <a:t> </a:t>
            </a:r>
            <a:r>
              <a:rPr lang="en-US" sz="2000" dirty="0" err="1" smtClean="0"/>
              <a:t>мо</a:t>
            </a:r>
            <a:r>
              <a:rPr lang="sr-Cyrl-CS" sz="2000" dirty="0" smtClean="0"/>
              <a:t>ж</a:t>
            </a:r>
            <a:r>
              <a:rPr lang="en-US" sz="2000" dirty="0" smtClean="0"/>
              <a:t>е </a:t>
            </a:r>
            <a:r>
              <a:rPr lang="en-US" sz="2000" dirty="0" err="1" smtClean="0"/>
              <a:t>сам</a:t>
            </a:r>
            <a:r>
              <a:rPr lang="en-US" sz="2000" dirty="0" smtClean="0"/>
              <a:t> </a:t>
            </a:r>
            <a:r>
              <a:rPr lang="en-US" sz="2000" dirty="0" err="1" smtClean="0"/>
              <a:t>по</a:t>
            </a:r>
            <a:r>
              <a:rPr lang="en-US" sz="2000" dirty="0" smtClean="0"/>
              <a:t> </a:t>
            </a:r>
            <a:r>
              <a:rPr lang="en-US" sz="2000" dirty="0" err="1" smtClean="0"/>
              <a:t>себи</a:t>
            </a:r>
            <a:r>
              <a:rPr lang="en-US" sz="2000" dirty="0" smtClean="0"/>
              <a:t> </a:t>
            </a:r>
            <a:r>
              <a:rPr lang="en-US" sz="2000" dirty="0" err="1" smtClean="0"/>
              <a:t>да</a:t>
            </a:r>
            <a:r>
              <a:rPr lang="en-US" sz="2000" dirty="0" smtClean="0"/>
              <a:t> </a:t>
            </a:r>
            <a:r>
              <a:rPr lang="en-US" sz="2000" dirty="0" err="1" smtClean="0"/>
              <a:t>буде</a:t>
            </a:r>
            <a:r>
              <a:rPr lang="en-US" sz="2000" dirty="0" smtClean="0"/>
              <a:t> </a:t>
            </a:r>
            <a:r>
              <a:rPr lang="en-US" sz="2000" dirty="0" err="1" smtClean="0"/>
              <a:t>довољан</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намирница</a:t>
            </a:r>
            <a:r>
              <a:rPr lang="en-US" sz="2000" dirty="0" smtClean="0"/>
              <a:t> </a:t>
            </a:r>
            <a:r>
              <a:rPr lang="en-US" sz="2000" dirty="0" err="1" smtClean="0"/>
              <a:t>повуце</a:t>
            </a:r>
            <a:r>
              <a:rPr lang="en-US" sz="2000" dirty="0" smtClean="0"/>
              <a:t> </a:t>
            </a:r>
            <a:r>
              <a:rPr lang="en-US" sz="2000" dirty="0" err="1" smtClean="0"/>
              <a:t>из</a:t>
            </a:r>
            <a:r>
              <a:rPr lang="en-US" sz="2000" dirty="0" smtClean="0"/>
              <a:t> </a:t>
            </a:r>
            <a:r>
              <a:rPr lang="en-US" sz="2000" dirty="0" err="1" smtClean="0"/>
              <a:t>промета,а</a:t>
            </a:r>
            <a:r>
              <a:rPr lang="en-US" sz="2000" dirty="0" smtClean="0"/>
              <a:t> </a:t>
            </a:r>
            <a:r>
              <a:rPr lang="en-US" sz="2000" dirty="0" err="1" smtClean="0"/>
              <a:t>стру</a:t>
            </a:r>
            <a:r>
              <a:rPr lang="sr-Cyrl-CS" sz="2000" dirty="0" smtClean="0"/>
              <a:t>ч</a:t>
            </a:r>
            <a:r>
              <a:rPr lang="en-US" sz="2000" dirty="0" err="1" smtClean="0"/>
              <a:t>но</a:t>
            </a:r>
            <a:r>
              <a:rPr lang="en-US" sz="2000" dirty="0" smtClean="0"/>
              <a:t> </a:t>
            </a:r>
            <a:r>
              <a:rPr lang="en-US" sz="2000" dirty="0" err="1" smtClean="0"/>
              <a:t>ми</a:t>
            </a:r>
            <a:r>
              <a:rPr lang="sr-Cyrl-CS" sz="2000" dirty="0" smtClean="0"/>
              <a:t>ш</a:t>
            </a:r>
            <a:r>
              <a:rPr lang="en-US" sz="2000" dirty="0" err="1" smtClean="0"/>
              <a:t>љење</a:t>
            </a:r>
            <a:r>
              <a:rPr lang="en-US" sz="2000" dirty="0" smtClean="0"/>
              <a:t> </a:t>
            </a:r>
            <a:r>
              <a:rPr lang="en-US" sz="2000" dirty="0" err="1" smtClean="0"/>
              <a:t>доноси</a:t>
            </a:r>
            <a:r>
              <a:rPr lang="en-US" sz="2000" dirty="0" smtClean="0"/>
              <a:t> </a:t>
            </a:r>
            <a:r>
              <a:rPr lang="en-US" sz="2000" dirty="0" err="1" smtClean="0"/>
              <a:t>се</a:t>
            </a:r>
            <a:r>
              <a:rPr lang="en-US" sz="2000" dirty="0" smtClean="0"/>
              <a:t> </a:t>
            </a:r>
            <a:r>
              <a:rPr lang="en-US" sz="2000" dirty="0" err="1" smtClean="0"/>
              <a:t>тек</a:t>
            </a:r>
            <a:r>
              <a:rPr lang="en-US" sz="2000" dirty="0" smtClean="0"/>
              <a:t> </a:t>
            </a:r>
            <a:r>
              <a:rPr lang="en-US" sz="2000" dirty="0" err="1" smtClean="0"/>
              <a:t>по</a:t>
            </a:r>
            <a:r>
              <a:rPr lang="en-US" sz="2000" dirty="0" smtClean="0"/>
              <a:t> </a:t>
            </a:r>
            <a:r>
              <a:rPr lang="en-US" sz="2000" dirty="0" err="1" smtClean="0"/>
              <a:t>завр</a:t>
            </a:r>
            <a:r>
              <a:rPr lang="sr-Cyrl-CS" sz="2000" dirty="0" smtClean="0"/>
              <a:t>ш</a:t>
            </a:r>
            <a:r>
              <a:rPr lang="en-US" sz="2000" dirty="0" err="1" smtClean="0"/>
              <a:t>еном</a:t>
            </a:r>
            <a:r>
              <a:rPr lang="en-US" sz="2000" dirty="0" smtClean="0"/>
              <a:t> </a:t>
            </a:r>
            <a:r>
              <a:rPr lang="en-US" sz="2000" dirty="0" err="1" smtClean="0"/>
              <a:t>хемијско-бактериоло</a:t>
            </a:r>
            <a:r>
              <a:rPr lang="sr-Cyrl-CS" sz="2000" dirty="0" smtClean="0"/>
              <a:t>ш</a:t>
            </a:r>
            <a:r>
              <a:rPr lang="en-US" sz="2000" dirty="0" err="1" smtClean="0"/>
              <a:t>ком</a:t>
            </a:r>
            <a:r>
              <a:rPr lang="en-US" sz="2000" dirty="0" smtClean="0"/>
              <a:t> </a:t>
            </a:r>
            <a:r>
              <a:rPr lang="en-US" sz="2000" dirty="0" err="1" smtClean="0"/>
              <a:t>прегледу</a:t>
            </a:r>
            <a:endParaRPr lang="en-US" sz="2000" dirty="0" smtClean="0"/>
          </a:p>
          <a:p>
            <a:pPr>
              <a:lnSpc>
                <a:spcPct val="90000"/>
              </a:lnSpc>
              <a:buFontTx/>
              <a:buNone/>
            </a:pPr>
            <a:endParaRPr lang="en-US" sz="2000" dirty="0" smtClean="0"/>
          </a:p>
          <a:p>
            <a:pPr>
              <a:lnSpc>
                <a:spcPct val="90000"/>
              </a:lnSpc>
            </a:pPr>
            <a:r>
              <a:rPr lang="en-US" sz="2000" dirty="0" err="1" smtClean="0"/>
              <a:t>Одре</a:t>
            </a:r>
            <a:r>
              <a:rPr lang="sr-Cyrl-CS" sz="2000" dirty="0" smtClean="0"/>
              <a:t>ђ</a:t>
            </a:r>
            <a:r>
              <a:rPr lang="en-US" sz="2000" dirty="0" err="1" smtClean="0"/>
              <a:t>ује</a:t>
            </a:r>
            <a:r>
              <a:rPr lang="en-US" sz="2000" dirty="0" smtClean="0"/>
              <a:t> </a:t>
            </a:r>
            <a:r>
              <a:rPr lang="en-US" sz="2000" dirty="0" err="1" smtClean="0"/>
              <a:t>се</a:t>
            </a:r>
            <a:r>
              <a:rPr lang="en-US" sz="2000" dirty="0" smtClean="0"/>
              <a:t> </a:t>
            </a:r>
            <a:r>
              <a:rPr lang="en-US" sz="2000" dirty="0" err="1" smtClean="0"/>
              <a:t>изглед</a:t>
            </a:r>
            <a:r>
              <a:rPr lang="en-US" sz="2000" dirty="0" smtClean="0"/>
              <a:t> </a:t>
            </a:r>
            <a:r>
              <a:rPr lang="en-US" sz="2000" dirty="0" err="1" smtClean="0"/>
              <a:t>намирнице</a:t>
            </a:r>
            <a:r>
              <a:rPr lang="en-US" sz="2000" dirty="0" smtClean="0"/>
              <a:t> и </a:t>
            </a:r>
            <a:r>
              <a:rPr lang="en-US" sz="2000" dirty="0" err="1" smtClean="0"/>
              <a:t>утвр</a:t>
            </a:r>
            <a:r>
              <a:rPr lang="sr-Cyrl-CS" sz="2000" dirty="0" smtClean="0"/>
              <a:t>ђ</a:t>
            </a:r>
            <a:r>
              <a:rPr lang="en-US" sz="2000" dirty="0" err="1" smtClean="0"/>
              <a:t>ивање</a:t>
            </a:r>
            <a:r>
              <a:rPr lang="en-US" sz="2000" dirty="0" smtClean="0"/>
              <a:t> </a:t>
            </a:r>
            <a:r>
              <a:rPr lang="en-US" sz="2000" dirty="0" err="1" smtClean="0"/>
              <a:t>одступања</a:t>
            </a:r>
            <a:r>
              <a:rPr lang="en-US" sz="2000" dirty="0" smtClean="0"/>
              <a:t> </a:t>
            </a:r>
            <a:r>
              <a:rPr lang="en-US" sz="2000" dirty="0" err="1" smtClean="0"/>
              <a:t>од</a:t>
            </a:r>
            <a:r>
              <a:rPr lang="en-US" sz="2000" dirty="0" smtClean="0"/>
              <a:t> </a:t>
            </a:r>
            <a:r>
              <a:rPr lang="en-US" sz="2000" dirty="0" err="1" smtClean="0"/>
              <a:t>особина</a:t>
            </a:r>
            <a:r>
              <a:rPr lang="en-US" sz="2000" dirty="0" smtClean="0"/>
              <a:t> </a:t>
            </a:r>
            <a:r>
              <a:rPr lang="en-US" sz="2000" dirty="0" err="1" smtClean="0"/>
              <a:t>нормалног</a:t>
            </a:r>
            <a:r>
              <a:rPr lang="en-US" sz="2000" dirty="0" smtClean="0"/>
              <a:t> </a:t>
            </a:r>
            <a:r>
              <a:rPr lang="en-US" sz="2000" dirty="0" err="1" smtClean="0"/>
              <a:t>изгледа</a:t>
            </a:r>
            <a:r>
              <a:rPr lang="en-US" sz="2000" dirty="0" smtClean="0"/>
              <a:t>:</a:t>
            </a:r>
          </a:p>
          <a:p>
            <a:pPr lvl="1">
              <a:lnSpc>
                <a:spcPct val="90000"/>
              </a:lnSpc>
              <a:buFontTx/>
              <a:buNone/>
            </a:pPr>
            <a:r>
              <a:rPr lang="en-US" sz="1800" dirty="0" smtClean="0"/>
              <a:t>-</a:t>
            </a:r>
            <a:r>
              <a:rPr lang="en-US" sz="1800" dirty="0" err="1" smtClean="0"/>
              <a:t>Изглед</a:t>
            </a:r>
            <a:r>
              <a:rPr lang="en-US" sz="1800" dirty="0" smtClean="0"/>
              <a:t> </a:t>
            </a:r>
            <a:r>
              <a:rPr lang="en-US" sz="1800" dirty="0" err="1" smtClean="0"/>
              <a:t>спољне</a:t>
            </a:r>
            <a:r>
              <a:rPr lang="en-US" sz="1800" dirty="0" smtClean="0"/>
              <a:t> </a:t>
            </a:r>
            <a:r>
              <a:rPr lang="en-US" sz="1800" dirty="0" err="1" smtClean="0"/>
              <a:t>повр</a:t>
            </a:r>
            <a:r>
              <a:rPr lang="sr-Cyrl-RS" sz="1800" dirty="0" smtClean="0"/>
              <a:t>ш</a:t>
            </a:r>
            <a:r>
              <a:rPr lang="en-US" sz="1800" dirty="0" err="1" smtClean="0"/>
              <a:t>ине</a:t>
            </a:r>
            <a:r>
              <a:rPr lang="en-US" sz="1800" dirty="0" smtClean="0"/>
              <a:t> и </a:t>
            </a:r>
            <a:r>
              <a:rPr lang="en-US" sz="1800" dirty="0" err="1" smtClean="0"/>
              <a:t>пресека</a:t>
            </a:r>
            <a:r>
              <a:rPr lang="en-US" sz="1800" dirty="0" smtClean="0"/>
              <a:t>, </a:t>
            </a:r>
            <a:r>
              <a:rPr lang="sr-Cyrl-CS" sz="1800" dirty="0" smtClean="0"/>
              <a:t>ч</a:t>
            </a:r>
            <a:r>
              <a:rPr lang="en-US" sz="1800" dirty="0" err="1" smtClean="0"/>
              <a:t>врстина</a:t>
            </a:r>
            <a:r>
              <a:rPr lang="en-US" sz="1800" dirty="0" smtClean="0"/>
              <a:t>, </a:t>
            </a:r>
            <a:r>
              <a:rPr lang="en-US" sz="1800" dirty="0" err="1" smtClean="0"/>
              <a:t>еластицитет</a:t>
            </a:r>
            <a:r>
              <a:rPr lang="en-US" sz="1800" dirty="0" smtClean="0"/>
              <a:t>, </a:t>
            </a:r>
            <a:r>
              <a:rPr lang="en-US" sz="1800" dirty="0" err="1" smtClean="0"/>
              <a:t>боја</a:t>
            </a:r>
            <a:r>
              <a:rPr lang="en-US" sz="1800" dirty="0" smtClean="0"/>
              <a:t>, </a:t>
            </a:r>
            <a:r>
              <a:rPr lang="en-US" sz="1800" dirty="0" err="1" smtClean="0"/>
              <a:t>мирис</a:t>
            </a:r>
            <a:r>
              <a:rPr lang="en-US" sz="1800" dirty="0" smtClean="0"/>
              <a:t>, </a:t>
            </a:r>
            <a:r>
              <a:rPr lang="en-US" sz="1800" dirty="0" err="1" smtClean="0"/>
              <a:t>укус</a:t>
            </a:r>
            <a:r>
              <a:rPr lang="en-US" sz="1800" dirty="0" smtClean="0"/>
              <a:t>,</a:t>
            </a:r>
          </a:p>
          <a:p>
            <a:pPr lvl="1">
              <a:lnSpc>
                <a:spcPct val="90000"/>
              </a:lnSpc>
              <a:buFontTx/>
              <a:buNone/>
            </a:pPr>
            <a:r>
              <a:rPr lang="en-US" sz="1800" dirty="0" err="1" smtClean="0"/>
              <a:t>стране</a:t>
            </a:r>
            <a:r>
              <a:rPr lang="en-US" sz="1800" dirty="0" smtClean="0"/>
              <a:t> </a:t>
            </a:r>
            <a:r>
              <a:rPr lang="en-US" sz="1800" dirty="0" err="1" smtClean="0"/>
              <a:t>примесе</a:t>
            </a:r>
            <a:r>
              <a:rPr lang="en-US" sz="1800" dirty="0" smtClean="0"/>
              <a:t>(</a:t>
            </a:r>
            <a:r>
              <a:rPr lang="en-US" sz="1800" dirty="0" err="1" smtClean="0"/>
              <a:t>нпр.инсекти,њихове</a:t>
            </a:r>
            <a:r>
              <a:rPr lang="en-US" sz="1800" dirty="0" smtClean="0"/>
              <a:t> </a:t>
            </a:r>
            <a:r>
              <a:rPr lang="en-US" sz="1800" dirty="0" err="1" smtClean="0"/>
              <a:t>ларве</a:t>
            </a:r>
            <a:r>
              <a:rPr lang="en-US" sz="1800" dirty="0" smtClean="0"/>
              <a:t> </a:t>
            </a:r>
            <a:r>
              <a:rPr lang="en-US" sz="1800" dirty="0" err="1" smtClean="0"/>
              <a:t>или</a:t>
            </a:r>
            <a:r>
              <a:rPr lang="en-US" sz="1800" dirty="0" smtClean="0"/>
              <a:t> </a:t>
            </a:r>
            <a:r>
              <a:rPr lang="en-US" sz="1800" dirty="0" err="1" smtClean="0"/>
              <a:t>фецес</a:t>
            </a:r>
            <a:r>
              <a:rPr lang="en-US" sz="1800" dirty="0" smtClean="0"/>
              <a:t>, </a:t>
            </a:r>
            <a:r>
              <a:rPr lang="en-US" sz="1800" dirty="0" err="1" smtClean="0"/>
              <a:t>паразити</a:t>
            </a:r>
            <a:r>
              <a:rPr lang="en-US" sz="1800" dirty="0" smtClean="0"/>
              <a:t>, </a:t>
            </a:r>
            <a:r>
              <a:rPr lang="en-US" sz="1800" dirty="0" err="1" smtClean="0"/>
              <a:t>плесни</a:t>
            </a:r>
            <a:r>
              <a:rPr lang="en-US" sz="1800" dirty="0" smtClean="0"/>
              <a:t>,</a:t>
            </a:r>
          </a:p>
          <a:p>
            <a:pPr lvl="1">
              <a:lnSpc>
                <a:spcPct val="90000"/>
              </a:lnSpc>
              <a:buFontTx/>
              <a:buNone/>
            </a:pPr>
            <a:r>
              <a:rPr lang="en-US" sz="1800" dirty="0" err="1" smtClean="0"/>
              <a:t>уродице,опиљци</a:t>
            </a:r>
            <a:r>
              <a:rPr lang="en-US" sz="1800" dirty="0" smtClean="0"/>
              <a:t> </a:t>
            </a:r>
            <a:r>
              <a:rPr lang="en-US" sz="1800" dirty="0" err="1" smtClean="0"/>
              <a:t>метала</a:t>
            </a:r>
            <a:r>
              <a:rPr lang="en-US" sz="1800" dirty="0" smtClean="0"/>
              <a:t>, </a:t>
            </a:r>
            <a:r>
              <a:rPr lang="en-US" sz="1800" dirty="0" err="1" smtClean="0"/>
              <a:t>песак</a:t>
            </a:r>
            <a:r>
              <a:rPr lang="en-US" sz="1800" dirty="0" smtClean="0"/>
              <a:t>, </a:t>
            </a:r>
            <a:r>
              <a:rPr lang="en-US" sz="1800" dirty="0" err="1" smtClean="0"/>
              <a:t>земља</a:t>
            </a:r>
            <a:r>
              <a:rPr lang="en-US" sz="1800" dirty="0" smtClean="0"/>
              <a:t>, </a:t>
            </a:r>
            <a:r>
              <a:rPr lang="en-US" sz="1800" dirty="0" err="1" smtClean="0"/>
              <a:t>делови</a:t>
            </a:r>
            <a:r>
              <a:rPr lang="en-US" sz="1800" dirty="0" smtClean="0"/>
              <a:t> </a:t>
            </a:r>
            <a:r>
              <a:rPr lang="en-US" sz="1800" dirty="0" err="1" smtClean="0"/>
              <a:t>амбалазе</a:t>
            </a:r>
            <a:r>
              <a:rPr lang="en-US" sz="1800" dirty="0" smtClean="0"/>
              <a:t> и </a:t>
            </a:r>
            <a:r>
              <a:rPr lang="en-US" sz="1800" dirty="0" err="1" smtClean="0"/>
              <a:t>др</a:t>
            </a:r>
            <a:r>
              <a:rPr lang="en-US" sz="1800" dirty="0" smtClean="0"/>
              <a:t>.)</a:t>
            </a:r>
          </a:p>
          <a:p>
            <a:pPr lvl="1">
              <a:lnSpc>
                <a:spcPct val="90000"/>
              </a:lnSpc>
              <a:buFontTx/>
              <a:buNone/>
            </a:pPr>
            <a:r>
              <a:rPr lang="en-US" sz="1800" dirty="0" smtClean="0"/>
              <a:t>-</a:t>
            </a:r>
            <a:r>
              <a:rPr lang="en-US" sz="1800" dirty="0" err="1" smtClean="0"/>
              <a:t>Изглед</a:t>
            </a:r>
            <a:r>
              <a:rPr lang="en-US" sz="1800" dirty="0" smtClean="0"/>
              <a:t> </a:t>
            </a:r>
            <a:r>
              <a:rPr lang="en-US" sz="1800" dirty="0" err="1" smtClean="0"/>
              <a:t>паковања</a:t>
            </a:r>
            <a:r>
              <a:rPr lang="en-US" sz="1800" dirty="0" smtClean="0"/>
              <a:t> </a:t>
            </a:r>
            <a:r>
              <a:rPr lang="en-US" sz="1800" dirty="0" err="1" smtClean="0"/>
              <a:t>намирнице</a:t>
            </a:r>
            <a:r>
              <a:rPr lang="en-US" sz="1800" dirty="0" smtClean="0"/>
              <a:t> (</a:t>
            </a:r>
            <a:r>
              <a:rPr lang="en-US" sz="1800" dirty="0" err="1" smtClean="0"/>
              <a:t>амбала</a:t>
            </a:r>
            <a:r>
              <a:rPr lang="sr-Cyrl-CS" sz="1800" dirty="0" smtClean="0"/>
              <a:t>ж</a:t>
            </a:r>
            <a:r>
              <a:rPr lang="en-US" sz="1800" dirty="0" smtClean="0"/>
              <a:t>а)-</a:t>
            </a:r>
            <a:r>
              <a:rPr lang="en-US" sz="1800" dirty="0" err="1" smtClean="0"/>
              <a:t>да</a:t>
            </a:r>
            <a:r>
              <a:rPr lang="en-US" sz="1800" dirty="0" smtClean="0"/>
              <a:t> </a:t>
            </a:r>
            <a:r>
              <a:rPr lang="en-US" sz="1800" dirty="0" err="1" smtClean="0"/>
              <a:t>ли</a:t>
            </a:r>
            <a:r>
              <a:rPr lang="en-US" sz="1800" dirty="0" smtClean="0"/>
              <a:t> </a:t>
            </a:r>
            <a:r>
              <a:rPr lang="en-US" sz="1800" dirty="0" err="1" smtClean="0"/>
              <a:t>је</a:t>
            </a:r>
            <a:r>
              <a:rPr lang="en-US" sz="1800" dirty="0" smtClean="0"/>
              <a:t> </a:t>
            </a:r>
            <a:r>
              <a:rPr lang="en-US" sz="1800" dirty="0" err="1" smtClean="0"/>
              <a:t>паковање</a:t>
            </a:r>
            <a:r>
              <a:rPr lang="en-US" sz="1800" dirty="0" smtClean="0"/>
              <a:t> </a:t>
            </a:r>
            <a:r>
              <a:rPr lang="en-US" sz="1800" dirty="0" err="1" smtClean="0"/>
              <a:t>одговарају</a:t>
            </a:r>
            <a:r>
              <a:rPr lang="sr-Cyrl-CS" sz="1800" dirty="0" smtClean="0"/>
              <a:t>ћ</a:t>
            </a:r>
            <a:r>
              <a:rPr lang="en-US" sz="1800" dirty="0" smtClean="0"/>
              <a:t>е</a:t>
            </a:r>
          </a:p>
          <a:p>
            <a:pPr lvl="1">
              <a:lnSpc>
                <a:spcPct val="90000"/>
              </a:lnSpc>
              <a:buFontTx/>
              <a:buNone/>
            </a:pPr>
            <a:r>
              <a:rPr lang="en-US" sz="1800" dirty="0" smtClean="0"/>
              <a:t>и </a:t>
            </a:r>
            <a:r>
              <a:rPr lang="en-US" sz="1800" dirty="0" err="1" smtClean="0"/>
              <a:t>нео</a:t>
            </a:r>
            <a:r>
              <a:rPr lang="sr-Cyrl-CS" sz="1800" dirty="0" smtClean="0"/>
              <a:t>ш</a:t>
            </a:r>
            <a:r>
              <a:rPr lang="en-US" sz="1800" dirty="0" err="1" smtClean="0"/>
              <a:t>те</a:t>
            </a:r>
            <a:r>
              <a:rPr lang="sr-Cyrl-CS" sz="1800" dirty="0" smtClean="0"/>
              <a:t>ћ</a:t>
            </a:r>
            <a:r>
              <a:rPr lang="en-US" sz="1800" dirty="0" err="1" smtClean="0"/>
              <a:t>ено</a:t>
            </a:r>
            <a:r>
              <a:rPr lang="en-US" sz="1800" dirty="0" smtClean="0"/>
              <a:t> </a:t>
            </a:r>
            <a:r>
              <a:rPr lang="en-US" sz="1800" dirty="0" err="1" smtClean="0"/>
              <a:t>или</a:t>
            </a:r>
            <a:r>
              <a:rPr lang="en-US" sz="1800" dirty="0" smtClean="0"/>
              <a:t> </a:t>
            </a:r>
            <a:r>
              <a:rPr lang="en-US" sz="1800" dirty="0" err="1" smtClean="0"/>
              <a:t>постоје</a:t>
            </a:r>
            <a:r>
              <a:rPr lang="en-US" sz="1800" dirty="0" smtClean="0"/>
              <a:t> </a:t>
            </a:r>
            <a:r>
              <a:rPr lang="en-US" sz="1800" dirty="0" err="1" smtClean="0"/>
              <a:t>промене</a:t>
            </a:r>
            <a:r>
              <a:rPr lang="en-US" sz="1800" dirty="0" smtClean="0"/>
              <a:t> </a:t>
            </a:r>
            <a:r>
              <a:rPr lang="en-US" sz="1800" dirty="0" err="1" smtClean="0"/>
              <a:t>облика</a:t>
            </a:r>
            <a:r>
              <a:rPr lang="en-US" sz="1800" dirty="0" smtClean="0"/>
              <a:t>.</a:t>
            </a:r>
          </a:p>
          <a:p>
            <a:pPr lvl="1">
              <a:lnSpc>
                <a:spcPct val="90000"/>
              </a:lnSpc>
              <a:buFontTx/>
              <a:buNone/>
            </a:pPr>
            <a:r>
              <a:rPr lang="en-US" sz="1800" dirty="0" smtClean="0"/>
              <a:t>-</a:t>
            </a:r>
            <a:r>
              <a:rPr lang="en-US" sz="1800" dirty="0" err="1" smtClean="0"/>
              <a:t>Изглед</a:t>
            </a:r>
            <a:r>
              <a:rPr lang="en-US" sz="1800" dirty="0" smtClean="0"/>
              <a:t> </a:t>
            </a:r>
            <a:r>
              <a:rPr lang="en-US" sz="1800" dirty="0" err="1" smtClean="0"/>
              <a:t>етикете</a:t>
            </a:r>
            <a:r>
              <a:rPr lang="en-US" sz="1800" dirty="0" smtClean="0"/>
              <a:t> (</a:t>
            </a:r>
            <a:r>
              <a:rPr lang="en-US" sz="1800" dirty="0" err="1" smtClean="0"/>
              <a:t>декларације</a:t>
            </a:r>
            <a:r>
              <a:rPr lang="en-US" sz="1800" dirty="0" smtClean="0"/>
              <a:t>)-</a:t>
            </a:r>
            <a:r>
              <a:rPr lang="en-US" sz="1800" dirty="0" err="1" smtClean="0"/>
              <a:t>рок</a:t>
            </a:r>
            <a:r>
              <a:rPr lang="en-US" sz="1800" dirty="0" smtClean="0"/>
              <a:t> </a:t>
            </a:r>
            <a:r>
              <a:rPr lang="en-US" sz="1800" dirty="0" err="1" smtClean="0"/>
              <a:t>употребе</a:t>
            </a:r>
            <a:r>
              <a:rPr lang="en-US" sz="1800" dirty="0" smtClean="0"/>
              <a:t>, </a:t>
            </a:r>
            <a:r>
              <a:rPr lang="en-US" sz="1800" dirty="0" err="1" smtClean="0"/>
              <a:t>састав</a:t>
            </a:r>
            <a:r>
              <a:rPr lang="en-US" sz="1800" dirty="0" smtClean="0"/>
              <a:t> </a:t>
            </a:r>
            <a:r>
              <a:rPr lang="en-US" sz="1800" dirty="0" err="1" smtClean="0"/>
              <a:t>намирнице</a:t>
            </a:r>
            <a:r>
              <a:rPr lang="en-US" sz="1800" dirty="0" smtClean="0"/>
              <a:t>, </a:t>
            </a:r>
            <a:r>
              <a:rPr lang="en-US" sz="1800" dirty="0" err="1" smtClean="0"/>
              <a:t>произво</a:t>
            </a:r>
            <a:r>
              <a:rPr lang="sr-Cyrl-CS" sz="1800" dirty="0" smtClean="0"/>
              <a:t>ђ</a:t>
            </a:r>
            <a:r>
              <a:rPr lang="en-US" sz="1800" dirty="0" smtClean="0"/>
              <a:t>а</a:t>
            </a:r>
            <a:r>
              <a:rPr lang="sr-Cyrl-CS" sz="1800" dirty="0" smtClean="0"/>
              <a:t>ч</a:t>
            </a:r>
            <a:r>
              <a:rPr lang="sr-Cyrl-RS" sz="1800" dirty="0" smtClean="0"/>
              <a:t> </a:t>
            </a:r>
            <a:r>
              <a:rPr lang="en-US" sz="1800" dirty="0" smtClean="0"/>
              <a:t>и </a:t>
            </a:r>
            <a:r>
              <a:rPr lang="en-US" sz="1800" dirty="0" err="1" smtClean="0"/>
              <a:t>др</a:t>
            </a:r>
            <a:r>
              <a:rPr lang="en-US" sz="1800" dirty="0" smtClean="0"/>
              <a:t>. </a:t>
            </a:r>
            <a:r>
              <a:rPr lang="en-US" sz="1800" dirty="0" err="1" smtClean="0"/>
              <a:t>подаци</a:t>
            </a:r>
            <a:r>
              <a:rPr lang="en-US" sz="1800" dirty="0" smtClean="0"/>
              <a:t> </a:t>
            </a:r>
            <a:r>
              <a:rPr lang="en-US" sz="1800" dirty="0" err="1" smtClean="0"/>
              <a:t>битни</a:t>
            </a:r>
            <a:r>
              <a:rPr lang="en-US" sz="1800" dirty="0" smtClean="0"/>
              <a:t> </a:t>
            </a:r>
            <a:r>
              <a:rPr lang="en-US" sz="1800" dirty="0" err="1" smtClean="0"/>
              <a:t>за</a:t>
            </a:r>
            <a:r>
              <a:rPr lang="en-US" sz="1800" dirty="0" smtClean="0"/>
              <a:t> </a:t>
            </a:r>
            <a:r>
              <a:rPr lang="en-US" sz="1800" dirty="0" err="1" smtClean="0"/>
              <a:t>испитивање</a:t>
            </a:r>
            <a:r>
              <a:rPr lang="en-US" sz="1800" dirty="0" smtClean="0"/>
              <a:t>, </a:t>
            </a:r>
            <a:r>
              <a:rPr lang="en-US" sz="1800" dirty="0" err="1" smtClean="0"/>
              <a:t>по</a:t>
            </a:r>
            <a:r>
              <a:rPr lang="en-US" sz="1800" dirty="0" smtClean="0"/>
              <a:t> </a:t>
            </a:r>
            <a:r>
              <a:rPr lang="en-US" sz="1800" dirty="0" err="1" smtClean="0"/>
              <a:t>правилнику</a:t>
            </a:r>
            <a:r>
              <a:rPr lang="en-US" sz="1800" dirty="0" smtClean="0"/>
              <a:t>.</a:t>
            </a:r>
          </a:p>
          <a:p>
            <a:pPr>
              <a:lnSpc>
                <a:spcPct val="90000"/>
              </a:lnSpc>
            </a:pPr>
            <a:endParaRPr lang="en-US" sz="2000" dirty="0" smtClean="0"/>
          </a:p>
        </p:txBody>
      </p:sp>
    </p:spTree>
    <p:extLst>
      <p:ext uri="{BB962C8B-B14F-4D97-AF65-F5344CB8AC3E}">
        <p14:creationId xmlns:p14="http://schemas.microsoft.com/office/powerpoint/2010/main" xmlns="" val="417402971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9144000" cy="692150"/>
          </a:xfrm>
        </p:spPr>
        <p:txBody>
          <a:bodyPr/>
          <a:lstStyle/>
          <a:p>
            <a:pPr eaLnBrk="1" hangingPunct="1">
              <a:defRPr/>
            </a:pPr>
            <a:r>
              <a:rPr lang="sr-Cyrl-CS" sz="3600" smtClean="0"/>
              <a:t>МИРИС</a:t>
            </a:r>
            <a:endParaRPr lang="sr-Latn-CS" sz="3600" smtClean="0"/>
          </a:p>
        </p:txBody>
      </p:sp>
      <p:sp>
        <p:nvSpPr>
          <p:cNvPr id="25603" name="Rectangle 3"/>
          <p:cNvSpPr>
            <a:spLocks noGrp="1" noChangeArrowheads="1"/>
          </p:cNvSpPr>
          <p:nvPr>
            <p:ph type="body" idx="1"/>
          </p:nvPr>
        </p:nvSpPr>
        <p:spPr>
          <a:xfrm>
            <a:off x="0" y="908050"/>
            <a:ext cx="9144000" cy="5949950"/>
          </a:xfrm>
        </p:spPr>
        <p:txBody>
          <a:bodyPr/>
          <a:lstStyle/>
          <a:p>
            <a:pPr eaLnBrk="1" hangingPunct="1">
              <a:lnSpc>
                <a:spcPct val="90000"/>
              </a:lnSpc>
              <a:defRPr/>
            </a:pPr>
            <a:r>
              <a:rPr lang="sr-Cyrl-CS" dirty="0" smtClean="0"/>
              <a:t>Карактеристичан и зависи од које се животиње добија</a:t>
            </a:r>
          </a:p>
          <a:p>
            <a:pPr eaLnBrk="1" hangingPunct="1">
              <a:lnSpc>
                <a:spcPct val="90000"/>
              </a:lnSpc>
              <a:defRPr/>
            </a:pPr>
            <a:r>
              <a:rPr lang="sr-Cyrl-CS" dirty="0" smtClean="0"/>
              <a:t>Због масти које природно садржи, млеко лако прима и задржава стране мирисе из околине.    Зато је изузетно значајно одржавање хигијене стајских просторија при мужи, као и судова у којима се млеко транспортује и чува</a:t>
            </a:r>
          </a:p>
          <a:p>
            <a:pPr eaLnBrk="1" hangingPunct="1">
              <a:lnSpc>
                <a:spcPct val="90000"/>
              </a:lnSpc>
              <a:defRPr/>
            </a:pPr>
            <a:r>
              <a:rPr lang="sr-Cyrl-CS" dirty="0" smtClean="0"/>
              <a:t>Мирис </a:t>
            </a:r>
            <a:r>
              <a:rPr lang="sr-Cyrl-CS" b="1" u="sng" dirty="0" smtClean="0"/>
              <a:t>трулежи</a:t>
            </a:r>
            <a:r>
              <a:rPr lang="sr-Cyrl-CS" dirty="0" smtClean="0"/>
              <a:t>- код маститиса</a:t>
            </a:r>
          </a:p>
          <a:p>
            <a:pPr eaLnBrk="1" hangingPunct="1">
              <a:lnSpc>
                <a:spcPct val="90000"/>
              </a:lnSpc>
              <a:defRPr/>
            </a:pPr>
            <a:r>
              <a:rPr lang="sr-Cyrl-CS" dirty="0" smtClean="0"/>
              <a:t>Мирис на </a:t>
            </a:r>
            <a:r>
              <a:rPr lang="sr-Cyrl-CS" b="1" u="sng" dirty="0" smtClean="0"/>
              <a:t>ужеглост</a:t>
            </a:r>
            <a:r>
              <a:rPr lang="sr-Cyrl-CS" dirty="0" smtClean="0"/>
              <a:t> указује нам на укварено млеко</a:t>
            </a:r>
          </a:p>
          <a:p>
            <a:pPr eaLnBrk="1" hangingPunct="1">
              <a:lnSpc>
                <a:spcPct val="90000"/>
              </a:lnSpc>
              <a:buFont typeface="Wingdings" pitchFamily="2" charset="2"/>
              <a:buNone/>
              <a:defRPr/>
            </a:pPr>
            <a:r>
              <a:rPr lang="sr-Cyrl-CS" dirty="0" smtClean="0"/>
              <a:t>- Мирис млека се одређује загревањем узорка у поклопљеном суду</a:t>
            </a:r>
            <a:r>
              <a:rPr lang="sr-Latn-CS" dirty="0" smtClean="0"/>
              <a:t>.</a:t>
            </a:r>
          </a:p>
        </p:txBody>
      </p:sp>
    </p:spTree>
    <p:extLst>
      <p:ext uri="{BB962C8B-B14F-4D97-AF65-F5344CB8AC3E}">
        <p14:creationId xmlns:p14="http://schemas.microsoft.com/office/powerpoint/2010/main" xmlns="" val="21229598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9144000" cy="620713"/>
          </a:xfrm>
        </p:spPr>
        <p:txBody>
          <a:bodyPr>
            <a:normAutofit fontScale="90000"/>
          </a:bodyPr>
          <a:lstStyle/>
          <a:p>
            <a:pPr eaLnBrk="1" hangingPunct="1">
              <a:defRPr/>
            </a:pPr>
            <a:r>
              <a:rPr lang="sr-Cyrl-CS" sz="3600" smtClean="0"/>
              <a:t>УКУС</a:t>
            </a:r>
            <a:endParaRPr lang="sr-Latn-CS" sz="3600" smtClean="0"/>
          </a:p>
        </p:txBody>
      </p:sp>
      <p:sp>
        <p:nvSpPr>
          <p:cNvPr id="26627" name="Rectangle 3"/>
          <p:cNvSpPr>
            <a:spLocks noGrp="1" noChangeArrowheads="1"/>
          </p:cNvSpPr>
          <p:nvPr>
            <p:ph type="body" idx="1"/>
          </p:nvPr>
        </p:nvSpPr>
        <p:spPr>
          <a:xfrm>
            <a:off x="0" y="620713"/>
            <a:ext cx="9144000" cy="6237287"/>
          </a:xfrm>
        </p:spPr>
        <p:txBody>
          <a:bodyPr/>
          <a:lstStyle/>
          <a:p>
            <a:pPr eaLnBrk="1" hangingPunct="1">
              <a:lnSpc>
                <a:spcPct val="90000"/>
              </a:lnSpc>
              <a:defRPr/>
            </a:pPr>
            <a:r>
              <a:rPr lang="sr-Cyrl-CS" sz="2800" dirty="0" smtClean="0"/>
              <a:t>Специфичан и зависи од врсте (кравље млеко је сладуњаво)</a:t>
            </a:r>
          </a:p>
          <a:p>
            <a:pPr eaLnBrk="1" hangingPunct="1">
              <a:lnSpc>
                <a:spcPct val="90000"/>
              </a:lnSpc>
              <a:defRPr/>
            </a:pPr>
            <a:r>
              <a:rPr lang="sr-Cyrl-CS" sz="2800" dirty="0" smtClean="0"/>
              <a:t>Горак укус- ужегло млеко (разлагање масти или казеина)</a:t>
            </a:r>
          </a:p>
          <a:p>
            <a:pPr eaLnBrk="1" hangingPunct="1">
              <a:lnSpc>
                <a:spcPct val="90000"/>
              </a:lnSpc>
              <a:defRPr/>
            </a:pPr>
            <a:r>
              <a:rPr lang="sr-Cyrl-CS" sz="2800" dirty="0" smtClean="0"/>
              <a:t>Слан укус- колострално млеко, маститис</a:t>
            </a:r>
          </a:p>
          <a:p>
            <a:pPr eaLnBrk="1" hangingPunct="1">
              <a:lnSpc>
                <a:spcPct val="90000"/>
              </a:lnSpc>
              <a:defRPr/>
            </a:pPr>
            <a:r>
              <a:rPr lang="sr-Cyrl-CS" sz="2800" dirty="0" smtClean="0"/>
              <a:t>Кисео укус- код млечно киселинског врења</a:t>
            </a:r>
          </a:p>
          <a:p>
            <a:pPr eaLnBrk="1" hangingPunct="1">
              <a:lnSpc>
                <a:spcPct val="90000"/>
              </a:lnSpc>
              <a:defRPr/>
            </a:pPr>
            <a:r>
              <a:rPr lang="sr-Cyrl-CS" sz="2800" dirty="0" smtClean="0"/>
              <a:t>Укус на сапун- под дејством </a:t>
            </a:r>
            <a:r>
              <a:rPr lang="sr-Latn-CS" sz="2800" dirty="0" smtClean="0"/>
              <a:t>b</a:t>
            </a:r>
            <a:r>
              <a:rPr lang="sr-Cyrl-CS" sz="2800" dirty="0" smtClean="0"/>
              <a:t>. </a:t>
            </a:r>
            <a:r>
              <a:rPr lang="sr-Latn-CS" sz="2800" dirty="0" smtClean="0"/>
              <a:t>Lactis saponacei</a:t>
            </a:r>
            <a:r>
              <a:rPr lang="sr-Cyrl-CS" sz="2800" dirty="0" smtClean="0"/>
              <a:t>, тешко се згрушава и није за употребу</a:t>
            </a:r>
          </a:p>
          <a:p>
            <a:pPr eaLnBrk="1" hangingPunct="1">
              <a:lnSpc>
                <a:spcPct val="90000"/>
              </a:lnSpc>
              <a:defRPr/>
            </a:pPr>
            <a:r>
              <a:rPr lang="sr-Cyrl-CS" sz="2800" dirty="0" smtClean="0"/>
              <a:t>Укус ће бити измењен а млеко неупотребљиво када се животињама дају лекови као што су антибиотици или хормони</a:t>
            </a:r>
          </a:p>
          <a:p>
            <a:pPr eaLnBrk="1" hangingPunct="1">
              <a:lnSpc>
                <a:spcPct val="90000"/>
              </a:lnSpc>
              <a:buFont typeface="Wingdings" pitchFamily="2" charset="2"/>
              <a:buNone/>
              <a:defRPr/>
            </a:pPr>
            <a:r>
              <a:rPr lang="sr-Cyrl-CS" sz="2800" dirty="0" smtClean="0"/>
              <a:t>- </a:t>
            </a:r>
            <a:r>
              <a:rPr lang="sr-Latn-CS" sz="2800" dirty="0" smtClean="0"/>
              <a:t>	</a:t>
            </a:r>
            <a:r>
              <a:rPr lang="sr-Cyrl-CS" sz="2800" dirty="0" smtClean="0"/>
              <a:t>Узорак млека који се користи за процену укуса се претходно мора прокувати, јер се укус доказује пробањем</a:t>
            </a:r>
            <a:r>
              <a:rPr lang="sr-Latn-CS" sz="2800" dirty="0" smtClean="0"/>
              <a:t>.</a:t>
            </a:r>
            <a:r>
              <a:rPr lang="sr-Cyrl-CS" sz="2800" dirty="0" smtClean="0"/>
              <a:t> </a:t>
            </a:r>
          </a:p>
          <a:p>
            <a:pPr eaLnBrk="1" hangingPunct="1">
              <a:lnSpc>
                <a:spcPct val="90000"/>
              </a:lnSpc>
              <a:defRPr/>
            </a:pPr>
            <a:endParaRPr lang="sr-Latn-CS" sz="2800" dirty="0" smtClean="0"/>
          </a:p>
        </p:txBody>
      </p:sp>
    </p:spTree>
    <p:extLst>
      <p:ext uri="{BB962C8B-B14F-4D97-AF65-F5344CB8AC3E}">
        <p14:creationId xmlns:p14="http://schemas.microsoft.com/office/powerpoint/2010/main" xmlns="" val="408851265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0" y="0"/>
            <a:ext cx="9144000" cy="692150"/>
          </a:xfrm>
        </p:spPr>
        <p:txBody>
          <a:bodyPr/>
          <a:lstStyle/>
          <a:p>
            <a:pPr eaLnBrk="1" hangingPunct="1">
              <a:defRPr/>
            </a:pPr>
            <a:r>
              <a:rPr lang="sr-Cyrl-CS" sz="3600" smtClean="0"/>
              <a:t>ВИСКОЗНОСТ</a:t>
            </a:r>
            <a:endParaRPr lang="sr-Latn-CS" sz="3600" smtClean="0"/>
          </a:p>
        </p:txBody>
      </p:sp>
      <p:sp>
        <p:nvSpPr>
          <p:cNvPr id="27651" name="Rectangle 3"/>
          <p:cNvSpPr>
            <a:spLocks noGrp="1" noChangeArrowheads="1"/>
          </p:cNvSpPr>
          <p:nvPr>
            <p:ph type="body" idx="1"/>
          </p:nvPr>
        </p:nvSpPr>
        <p:spPr>
          <a:xfrm>
            <a:off x="0" y="1125538"/>
            <a:ext cx="9144000" cy="5732462"/>
          </a:xfrm>
        </p:spPr>
        <p:txBody>
          <a:bodyPr/>
          <a:lstStyle/>
          <a:p>
            <a:pPr eaLnBrk="1" hangingPunct="1">
              <a:defRPr/>
            </a:pPr>
            <a:r>
              <a:rPr lang="sr-Cyrl-CS" sz="2800" dirty="0" smtClean="0"/>
              <a:t>ВИСКОЗНОСТ зависи од садржаја К</a:t>
            </a:r>
            <a:r>
              <a:rPr lang="en-US" sz="2800" dirty="0" smtClean="0"/>
              <a:t>А</a:t>
            </a:r>
            <a:r>
              <a:rPr lang="sr-Cyrl-CS" sz="2800" dirty="0" smtClean="0"/>
              <a:t>ЗЕИНА и МАСТИ</a:t>
            </a:r>
          </a:p>
          <a:p>
            <a:pPr eaLnBrk="1" hangingPunct="1">
              <a:defRPr/>
            </a:pPr>
            <a:r>
              <a:rPr lang="sr-Cyrl-CS" sz="2800" dirty="0" smtClean="0"/>
              <a:t>Веће присуство ових хранљивих материја повећава вискозност млеку</a:t>
            </a:r>
          </a:p>
          <a:p>
            <a:pPr eaLnBrk="1" hangingPunct="1">
              <a:defRPr/>
            </a:pPr>
            <a:r>
              <a:rPr lang="sr-Cyrl-CS" sz="2800" dirty="0" smtClean="0"/>
              <a:t>Мање присуство ових хранљивих материја смањује вискозност млеку</a:t>
            </a:r>
          </a:p>
          <a:p>
            <a:pPr eaLnBrk="1" hangingPunct="1">
              <a:defRPr/>
            </a:pPr>
            <a:r>
              <a:rPr lang="sr-Cyrl-CS" sz="2800" dirty="0" smtClean="0"/>
              <a:t>Од 1,05 до 4,20</a:t>
            </a:r>
            <a:endParaRPr lang="sr-Latn-CS" sz="2800" dirty="0" smtClean="0"/>
          </a:p>
        </p:txBody>
      </p:sp>
    </p:spTree>
    <p:extLst>
      <p:ext uri="{BB962C8B-B14F-4D97-AF65-F5344CB8AC3E}">
        <p14:creationId xmlns:p14="http://schemas.microsoft.com/office/powerpoint/2010/main" xmlns="" val="5786295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0"/>
            <a:ext cx="9144000" cy="692150"/>
          </a:xfrm>
        </p:spPr>
        <p:txBody>
          <a:bodyPr/>
          <a:lstStyle/>
          <a:p>
            <a:pPr eaLnBrk="1" hangingPunct="1">
              <a:defRPr/>
            </a:pPr>
            <a:r>
              <a:rPr lang="sr-Cyrl-CS" sz="2800" b="1" smtClean="0"/>
              <a:t>ОДРЕЂИВАЊЕ СПЕЦИФИЧНЕ</a:t>
            </a:r>
            <a:r>
              <a:rPr lang="sr-Latn-CS" sz="2800" b="1" smtClean="0"/>
              <a:t> </a:t>
            </a:r>
            <a:r>
              <a:rPr lang="sr-Cyrl-CS" sz="2800" b="1" smtClean="0"/>
              <a:t>ГУСТИНЕ</a:t>
            </a:r>
            <a:r>
              <a:rPr lang="sr-Latn-CS" sz="2800" b="1" smtClean="0"/>
              <a:t> </a:t>
            </a:r>
            <a:r>
              <a:rPr lang="sr-Cyrl-CS" sz="2800" b="1" smtClean="0"/>
              <a:t>(ТЕЖИНЕ) МЛЕКА</a:t>
            </a:r>
            <a:endParaRPr lang="sr-Latn-CS" sz="2800" b="1" smtClean="0"/>
          </a:p>
        </p:txBody>
      </p:sp>
      <p:sp>
        <p:nvSpPr>
          <p:cNvPr id="28675" name="Rectangle 3"/>
          <p:cNvSpPr>
            <a:spLocks noGrp="1" noChangeArrowheads="1"/>
          </p:cNvSpPr>
          <p:nvPr>
            <p:ph type="body" idx="1"/>
          </p:nvPr>
        </p:nvSpPr>
        <p:spPr>
          <a:xfrm>
            <a:off x="0" y="836613"/>
            <a:ext cx="9144000" cy="6021387"/>
          </a:xfrm>
        </p:spPr>
        <p:txBody>
          <a:bodyPr/>
          <a:lstStyle/>
          <a:p>
            <a:pPr eaLnBrk="1" hangingPunct="1">
              <a:lnSpc>
                <a:spcPct val="80000"/>
              </a:lnSpc>
              <a:defRPr/>
            </a:pPr>
            <a:r>
              <a:rPr lang="sr-Cyrl-CS" sz="2400" dirty="0" smtClean="0"/>
              <a:t>Специфична густина млека представља масу његове запреминске јединице</a:t>
            </a:r>
          </a:p>
          <a:p>
            <a:pPr eaLnBrk="1" hangingPunct="1">
              <a:lnSpc>
                <a:spcPct val="80000"/>
              </a:lnSpc>
              <a:defRPr/>
            </a:pPr>
            <a:r>
              <a:rPr lang="sr-Cyrl-CS" sz="2400" dirty="0" smtClean="0"/>
              <a:t>Мери се </a:t>
            </a:r>
            <a:r>
              <a:rPr lang="sr-Cyrl-CS" sz="2400" b="1" dirty="0" smtClean="0"/>
              <a:t>лактодензиметром по </a:t>
            </a:r>
            <a:r>
              <a:rPr lang="en-US" sz="2400" b="1" dirty="0" smtClean="0"/>
              <a:t>Gerber-</a:t>
            </a:r>
            <a:r>
              <a:rPr lang="sr-Cyrl-RS" sz="2400" b="1" dirty="0" smtClean="0"/>
              <a:t>у</a:t>
            </a:r>
            <a:r>
              <a:rPr lang="sr-Cyrl-CS" sz="2400" b="1" dirty="0" smtClean="0"/>
              <a:t>-</a:t>
            </a:r>
            <a:r>
              <a:rPr lang="sr-Cyrl-CS" sz="2400" dirty="0" smtClean="0"/>
              <a:t> има облик термометра са доњим проширењем где се налази оловна сачма и резервоар са живом. На горњем делу постоје две скале, једна за читање специфичне тежине, а друга за читање температуре.</a:t>
            </a:r>
          </a:p>
          <a:p>
            <a:pPr eaLnBrk="1" hangingPunct="1">
              <a:lnSpc>
                <a:spcPct val="80000"/>
              </a:lnSpc>
              <a:defRPr/>
            </a:pPr>
            <a:r>
              <a:rPr lang="sr-Cyrl-CS" sz="2400" dirty="0" smtClean="0"/>
              <a:t>Млеко се претходно добро промеша лаганим покретима да се не би створила пена, пажљиво се сипа 250</a:t>
            </a:r>
            <a:r>
              <a:rPr lang="sr-Latn-CS" sz="2400" dirty="0" smtClean="0"/>
              <a:t>ml</a:t>
            </a:r>
            <a:r>
              <a:rPr lang="sr-Cyrl-CS" sz="2400" dirty="0" smtClean="0"/>
              <a:t> млека у стаклени цилиндар, затим се, пажљиво, без додиривања зидова </a:t>
            </a:r>
            <a:r>
              <a:rPr lang="sr-Latn-CS" sz="2400" dirty="0" smtClean="0"/>
              <a:t>                  </a:t>
            </a:r>
            <a:r>
              <a:rPr lang="sr-Cyrl-CS" sz="2400" dirty="0" smtClean="0"/>
              <a:t>цилиндра, урони у млеко лактодензиметар и остави да </a:t>
            </a:r>
            <a:r>
              <a:rPr lang="sr-Latn-CS" sz="2400" dirty="0" smtClean="0"/>
              <a:t>                                       </a:t>
            </a:r>
            <a:r>
              <a:rPr lang="sr-Cyrl-CS" sz="2400" dirty="0" smtClean="0"/>
              <a:t>плута док се ниво живе у термометру не устали. На крају се </a:t>
            </a:r>
            <a:r>
              <a:rPr lang="sr-Latn-CS" sz="2400" dirty="0" smtClean="0"/>
              <a:t>                                             </a:t>
            </a:r>
            <a:r>
              <a:rPr lang="sr-Cyrl-CS" sz="2400" dirty="0" smtClean="0"/>
              <a:t>забележи температура млека и  лактодензиметријски степен.</a:t>
            </a:r>
          </a:p>
          <a:p>
            <a:pPr eaLnBrk="1" hangingPunct="1">
              <a:lnSpc>
                <a:spcPct val="80000"/>
              </a:lnSpc>
              <a:defRPr/>
            </a:pPr>
            <a:r>
              <a:rPr lang="sr-Cyrl-CS" sz="2400" dirty="0" smtClean="0"/>
              <a:t>Лактодензиметар је баждарен само за мерење специфичне густине млека у температурном опсегу од 10</a:t>
            </a:r>
            <a:r>
              <a:rPr lang="sr-Cyrl-CS" sz="2400" dirty="0" smtClean="0">
                <a:cs typeface="Times New Roman" pitchFamily="18" charset="0"/>
              </a:rPr>
              <a:t>˚</a:t>
            </a:r>
            <a:r>
              <a:rPr lang="sr-Latn-CS" sz="2400" dirty="0" smtClean="0">
                <a:cs typeface="Times New Roman" pitchFamily="18" charset="0"/>
              </a:rPr>
              <a:t>C</a:t>
            </a:r>
            <a:r>
              <a:rPr lang="sr-Cyrl-CS" sz="2400" dirty="0" smtClean="0"/>
              <a:t> до 20</a:t>
            </a:r>
            <a:r>
              <a:rPr lang="sr-Cyrl-CS" sz="2400" dirty="0" smtClean="0">
                <a:cs typeface="Times New Roman" pitchFamily="18" charset="0"/>
              </a:rPr>
              <a:t>˚</a:t>
            </a:r>
            <a:r>
              <a:rPr lang="sr-Latn-CS" sz="2400" dirty="0" smtClean="0">
                <a:cs typeface="Times New Roman" pitchFamily="18" charset="0"/>
              </a:rPr>
              <a:t>C.</a:t>
            </a:r>
            <a:endParaRPr lang="sr-Cyrl-CS" sz="2400" dirty="0" smtClean="0">
              <a:cs typeface="Times New Roman" pitchFamily="18" charset="0"/>
            </a:endParaRPr>
          </a:p>
          <a:p>
            <a:pPr eaLnBrk="1" hangingPunct="1">
              <a:lnSpc>
                <a:spcPct val="80000"/>
              </a:lnSpc>
              <a:defRPr/>
            </a:pPr>
            <a:r>
              <a:rPr lang="sr-Cyrl-CS" sz="2400" dirty="0" smtClean="0"/>
              <a:t>Ако је темп. ван овог опсега</a:t>
            </a:r>
            <a:r>
              <a:rPr lang="en-US" sz="2400" dirty="0" smtClean="0"/>
              <a:t>, </a:t>
            </a:r>
            <a:r>
              <a:rPr lang="sr-Cyrl-CS" sz="2400" dirty="0" smtClean="0"/>
              <a:t>треба га пре мерења загрејати или охладити.Ако је млеко топлије од 15</a:t>
            </a:r>
            <a:r>
              <a:rPr lang="sr-Cyrl-CS" sz="2400" dirty="0" smtClean="0">
                <a:cs typeface="Times New Roman" pitchFamily="18" charset="0"/>
              </a:rPr>
              <a:t>˚</a:t>
            </a:r>
            <a:r>
              <a:rPr lang="sr-Latn-CS" sz="2400" dirty="0" smtClean="0">
                <a:cs typeface="Times New Roman" pitchFamily="18" charset="0"/>
              </a:rPr>
              <a:t>C</a:t>
            </a:r>
            <a:r>
              <a:rPr lang="en-US" sz="2400" dirty="0" smtClean="0"/>
              <a:t>, </a:t>
            </a:r>
            <a:r>
              <a:rPr lang="sr-Cyrl-CS" sz="2400" dirty="0" smtClean="0"/>
              <a:t>за сваки степен одступања температуре, додаје се 0,0002, јер се хлађењем спец. густина повећава. За хладније млеко од 15</a:t>
            </a:r>
            <a:r>
              <a:rPr lang="sr-Cyrl-CS" sz="2400" dirty="0" smtClean="0">
                <a:cs typeface="Times New Roman" pitchFamily="18" charset="0"/>
              </a:rPr>
              <a:t>˚</a:t>
            </a:r>
            <a:r>
              <a:rPr lang="sr-Latn-CS" sz="2400" dirty="0" smtClean="0">
                <a:cs typeface="Times New Roman" pitchFamily="18" charset="0"/>
              </a:rPr>
              <a:t>C</a:t>
            </a:r>
            <a:r>
              <a:rPr lang="sr-Cyrl-CS" sz="2400" dirty="0" smtClean="0"/>
              <a:t>. Поступак је обрнут</a:t>
            </a:r>
          </a:p>
          <a:p>
            <a:pPr eaLnBrk="1" hangingPunct="1">
              <a:lnSpc>
                <a:spcPct val="80000"/>
              </a:lnSpc>
              <a:defRPr/>
            </a:pPr>
            <a:r>
              <a:rPr lang="sr-Cyrl-CS" sz="2400" dirty="0" smtClean="0"/>
              <a:t>1029-1034  </a:t>
            </a:r>
          </a:p>
          <a:p>
            <a:pPr eaLnBrk="1" hangingPunct="1">
              <a:lnSpc>
                <a:spcPct val="80000"/>
              </a:lnSpc>
              <a:defRPr/>
            </a:pPr>
            <a:endParaRPr lang="sr-Latn-CS" sz="2400" dirty="0" smtClean="0"/>
          </a:p>
        </p:txBody>
      </p:sp>
    </p:spTree>
    <p:extLst>
      <p:ext uri="{BB962C8B-B14F-4D97-AF65-F5344CB8AC3E}">
        <p14:creationId xmlns:p14="http://schemas.microsoft.com/office/powerpoint/2010/main" xmlns="" val="281682854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0"/>
            <a:ext cx="9144000" cy="620713"/>
          </a:xfrm>
        </p:spPr>
        <p:txBody>
          <a:bodyPr>
            <a:normAutofit fontScale="90000"/>
          </a:bodyPr>
          <a:lstStyle/>
          <a:p>
            <a:pPr eaLnBrk="1" hangingPunct="1">
              <a:defRPr/>
            </a:pPr>
            <a:r>
              <a:rPr lang="sr-Cyrl-CS" sz="3600" smtClean="0"/>
              <a:t>Одређивање киселости млека</a:t>
            </a:r>
            <a:endParaRPr lang="sr-Latn-CS" sz="3600" smtClean="0"/>
          </a:p>
        </p:txBody>
      </p:sp>
      <p:sp>
        <p:nvSpPr>
          <p:cNvPr id="29699" name="Rectangle 3"/>
          <p:cNvSpPr>
            <a:spLocks noGrp="1" noChangeArrowheads="1"/>
          </p:cNvSpPr>
          <p:nvPr>
            <p:ph type="body" idx="1"/>
          </p:nvPr>
        </p:nvSpPr>
        <p:spPr>
          <a:xfrm>
            <a:off x="0" y="908050"/>
            <a:ext cx="9144000" cy="5949950"/>
          </a:xfrm>
        </p:spPr>
        <p:txBody>
          <a:bodyPr/>
          <a:lstStyle/>
          <a:p>
            <a:pPr eaLnBrk="1" hangingPunct="1">
              <a:defRPr/>
            </a:pPr>
            <a:r>
              <a:rPr lang="sr-Cyrl-CS" sz="2400" dirty="0" smtClean="0"/>
              <a:t>Непосредно после муже хемијска реакција млека је слабо кисела </a:t>
            </a:r>
            <a:r>
              <a:rPr lang="sr-Latn-CS" sz="2400" dirty="0" smtClean="0"/>
              <a:t>pH</a:t>
            </a:r>
            <a:r>
              <a:rPr lang="sr-Cyrl-CS" sz="2400" dirty="0" smtClean="0"/>
              <a:t>= 6,6 (6, 3- 6, 8)</a:t>
            </a:r>
            <a:endParaRPr lang="sr-Latn-CS" sz="2400" dirty="0" smtClean="0"/>
          </a:p>
          <a:p>
            <a:pPr eaLnBrk="1" hangingPunct="1">
              <a:defRPr/>
            </a:pPr>
            <a:r>
              <a:rPr lang="sr-Cyrl-CS" sz="2400" dirty="0" smtClean="0"/>
              <a:t>Ова </a:t>
            </a:r>
            <a:r>
              <a:rPr lang="sr-Cyrl-CS" sz="2400" b="1" i="1" dirty="0" smtClean="0"/>
              <a:t>природна киселост</a:t>
            </a:r>
            <a:r>
              <a:rPr lang="sr-Cyrl-CS" sz="2400" dirty="0" smtClean="0"/>
              <a:t> млека потиче од казеина, хлорида, киселих фосфата и аскорбинске киселине.</a:t>
            </a:r>
          </a:p>
          <a:p>
            <a:pPr eaLnBrk="1" hangingPunct="1">
              <a:defRPr/>
            </a:pPr>
            <a:r>
              <a:rPr lang="sr-Cyrl-CS" sz="2400" b="1" i="1" dirty="0" smtClean="0"/>
              <a:t>Стечена киселост </a:t>
            </a:r>
            <a:r>
              <a:rPr lang="sr-Cyrl-CS" sz="2400" dirty="0" smtClean="0"/>
              <a:t>настаје услед присуства млечне киселине која је настала разлагањем шећера (лактозе) под утицајем бактерија.</a:t>
            </a:r>
          </a:p>
          <a:p>
            <a:pPr eaLnBrk="1" hangingPunct="1">
              <a:defRPr/>
            </a:pPr>
            <a:r>
              <a:rPr lang="sr-Cyrl-CS" sz="2400" dirty="0" smtClean="0"/>
              <a:t>Ми одређујемо укупну киселост</a:t>
            </a:r>
            <a:r>
              <a:rPr lang="sr-Latn-CS" sz="2400" dirty="0" smtClean="0"/>
              <a:t>. </a:t>
            </a:r>
            <a:r>
              <a:rPr lang="sr-Cyrl-CS" sz="2400" dirty="0" smtClean="0"/>
              <a:t>Изражава се као </a:t>
            </a:r>
            <a:r>
              <a:rPr lang="sr-Latn-CS" sz="2400" dirty="0" smtClean="0"/>
              <a:t>pH</a:t>
            </a:r>
            <a:r>
              <a:rPr lang="sr-Cyrl-CS" sz="2400" dirty="0" smtClean="0"/>
              <a:t> или у киселинским степенима по </a:t>
            </a:r>
            <a:r>
              <a:rPr lang="sr-Latn-CS" sz="2400" dirty="0" smtClean="0"/>
              <a:t>Sox</a:t>
            </a:r>
            <a:r>
              <a:rPr lang="en-US" sz="2400" dirty="0" smtClean="0"/>
              <a:t>h</a:t>
            </a:r>
            <a:r>
              <a:rPr lang="sr-Latn-CS" sz="2400" dirty="0" smtClean="0"/>
              <a:t>let-Henkel-u (</a:t>
            </a:r>
            <a:r>
              <a:rPr lang="en-US" sz="2400" dirty="0" smtClean="0">
                <a:cs typeface="Times New Roman" pitchFamily="18" charset="0"/>
              </a:rPr>
              <a:t>°</a:t>
            </a:r>
            <a:r>
              <a:rPr lang="sr-Latn-CS" sz="2400" dirty="0" smtClean="0"/>
              <a:t> SH)</a:t>
            </a:r>
            <a:endParaRPr lang="sr-Cyrl-CS" sz="2400" dirty="0" smtClean="0"/>
          </a:p>
          <a:p>
            <a:pPr eaLnBrk="1" hangingPunct="1">
              <a:defRPr/>
            </a:pPr>
            <a:r>
              <a:rPr lang="sr-Cyrl-CS" sz="2400" dirty="0" smtClean="0"/>
              <a:t>Кравље млеко до 8 </a:t>
            </a:r>
            <a:r>
              <a:rPr lang="en-US" sz="2400" dirty="0" smtClean="0">
                <a:cs typeface="Times New Roman" pitchFamily="18" charset="0"/>
              </a:rPr>
              <a:t>°</a:t>
            </a:r>
            <a:r>
              <a:rPr lang="sr-Latn-CS" sz="2400" dirty="0" smtClean="0"/>
              <a:t> SH</a:t>
            </a:r>
            <a:endParaRPr lang="sr-Cyrl-CS" sz="2400" dirty="0" smtClean="0"/>
          </a:p>
          <a:p>
            <a:pPr eaLnBrk="1" hangingPunct="1">
              <a:defRPr/>
            </a:pPr>
            <a:r>
              <a:rPr lang="sr-Cyrl-CS" sz="2400" dirty="0" smtClean="0"/>
              <a:t>Пастеризовано и кувано млеко до 8,5 </a:t>
            </a:r>
            <a:r>
              <a:rPr lang="en-US" sz="2400" dirty="0" smtClean="0">
                <a:cs typeface="Times New Roman" pitchFamily="18" charset="0"/>
              </a:rPr>
              <a:t>°</a:t>
            </a:r>
            <a:r>
              <a:rPr lang="sr-Latn-CS" sz="2400" dirty="0" smtClean="0"/>
              <a:t> SH</a:t>
            </a:r>
            <a:r>
              <a:rPr lang="sr-Cyrl-CS" sz="2400" dirty="0" smtClean="0">
                <a:cs typeface="Times New Roman" pitchFamily="18" charset="0"/>
              </a:rPr>
              <a:t>  </a:t>
            </a:r>
          </a:p>
          <a:p>
            <a:pPr eaLnBrk="1" hangingPunct="1">
              <a:defRPr/>
            </a:pPr>
            <a:r>
              <a:rPr lang="sr-Cyrl-CS" sz="2400" dirty="0" smtClean="0">
                <a:cs typeface="Times New Roman" pitchFamily="18" charset="0"/>
              </a:rPr>
              <a:t>Стерилизовано до 7, 5 </a:t>
            </a:r>
            <a:r>
              <a:rPr lang="en-US" sz="2400" dirty="0" smtClean="0">
                <a:cs typeface="Times New Roman" pitchFamily="18" charset="0"/>
              </a:rPr>
              <a:t>°</a:t>
            </a:r>
            <a:r>
              <a:rPr lang="sr-Latn-CS" sz="2400" dirty="0" smtClean="0"/>
              <a:t> SH</a:t>
            </a:r>
            <a:r>
              <a:rPr lang="sr-Cyrl-CS" sz="2400" dirty="0" smtClean="0">
                <a:cs typeface="Times New Roman" pitchFamily="18" charset="0"/>
              </a:rPr>
              <a:t> </a:t>
            </a:r>
          </a:p>
          <a:p>
            <a:pPr eaLnBrk="1" hangingPunct="1">
              <a:defRPr/>
            </a:pPr>
            <a:r>
              <a:rPr lang="sr-Cyrl-CS" sz="2400" dirty="0" smtClean="0">
                <a:cs typeface="Times New Roman" pitchFamily="18" charset="0"/>
              </a:rPr>
              <a:t>Млеко чија је киселост преко 9 </a:t>
            </a:r>
            <a:r>
              <a:rPr lang="en-US" sz="2400" dirty="0" smtClean="0">
                <a:cs typeface="Times New Roman" pitchFamily="18" charset="0"/>
              </a:rPr>
              <a:t>°</a:t>
            </a:r>
            <a:r>
              <a:rPr lang="sr-Latn-CS" sz="2400" dirty="0" smtClean="0"/>
              <a:t> SH</a:t>
            </a:r>
            <a:r>
              <a:rPr lang="sr-Cyrl-CS" sz="2400" dirty="0" smtClean="0">
                <a:cs typeface="Times New Roman" pitchFamily="18" charset="0"/>
              </a:rPr>
              <a:t> није за пиће, али се може искористити за производњу киселог млека, јогурта или сира.</a:t>
            </a:r>
          </a:p>
          <a:p>
            <a:pPr eaLnBrk="1" hangingPunct="1">
              <a:defRPr/>
            </a:pPr>
            <a:r>
              <a:rPr lang="sr-Cyrl-CS" sz="2400" dirty="0" smtClean="0">
                <a:cs typeface="Times New Roman" pitchFamily="18" charset="0"/>
              </a:rPr>
              <a:t>Овчије млеко до 12 </a:t>
            </a:r>
            <a:r>
              <a:rPr lang="en-US" sz="2400" dirty="0" smtClean="0">
                <a:cs typeface="Times New Roman" pitchFamily="18" charset="0"/>
              </a:rPr>
              <a:t>°</a:t>
            </a:r>
            <a:r>
              <a:rPr lang="sr-Latn-CS" sz="2400" dirty="0" smtClean="0"/>
              <a:t> SH</a:t>
            </a:r>
          </a:p>
        </p:txBody>
      </p:sp>
    </p:spTree>
    <p:extLst>
      <p:ext uri="{BB962C8B-B14F-4D97-AF65-F5344CB8AC3E}">
        <p14:creationId xmlns:p14="http://schemas.microsoft.com/office/powerpoint/2010/main" xmlns="" val="56893490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2" name="Rectangle 10"/>
          <p:cNvSpPr>
            <a:spLocks noGrp="1" noChangeArrowheads="1"/>
          </p:cNvSpPr>
          <p:nvPr>
            <p:ph type="title"/>
          </p:nvPr>
        </p:nvSpPr>
        <p:spPr>
          <a:xfrm>
            <a:off x="0" y="0"/>
            <a:ext cx="9144000" cy="765175"/>
          </a:xfrm>
        </p:spPr>
        <p:txBody>
          <a:bodyPr/>
          <a:lstStyle/>
          <a:p>
            <a:pPr eaLnBrk="1" hangingPunct="1">
              <a:defRPr/>
            </a:pPr>
            <a:r>
              <a:rPr lang="sr-Cyrl-CS" sz="3600" smtClean="0"/>
              <a:t>Одређивање киселости млека</a:t>
            </a:r>
            <a:endParaRPr lang="sr-Latn-CS" sz="3600" smtClean="0"/>
          </a:p>
        </p:txBody>
      </p:sp>
      <p:sp>
        <p:nvSpPr>
          <p:cNvPr id="44043" name="Rectangle 11"/>
          <p:cNvSpPr>
            <a:spLocks noGrp="1" noChangeArrowheads="1"/>
          </p:cNvSpPr>
          <p:nvPr>
            <p:ph type="body" idx="1"/>
          </p:nvPr>
        </p:nvSpPr>
        <p:spPr>
          <a:xfrm>
            <a:off x="0" y="1484313"/>
            <a:ext cx="9144000" cy="5373687"/>
          </a:xfrm>
        </p:spPr>
        <p:txBody>
          <a:bodyPr/>
          <a:lstStyle/>
          <a:p>
            <a:pPr marL="609600" indent="-609600" eaLnBrk="1" hangingPunct="1">
              <a:defRPr/>
            </a:pPr>
            <a:r>
              <a:rPr lang="sr-Cyrl-CS" dirty="0" smtClean="0"/>
              <a:t>Може се извести на 5 начина:</a:t>
            </a:r>
          </a:p>
          <a:p>
            <a:pPr marL="609600" indent="-609600" eaLnBrk="1" hangingPunct="1">
              <a:buFont typeface="Wingdings" pitchFamily="2" charset="2"/>
              <a:buAutoNum type="arabicPeriod"/>
              <a:defRPr/>
            </a:pPr>
            <a:r>
              <a:rPr lang="sr-Cyrl-CS" dirty="0" smtClean="0"/>
              <a:t>Лакмус папиром</a:t>
            </a:r>
          </a:p>
          <a:p>
            <a:pPr marL="609600" indent="-609600" eaLnBrk="1" hangingPunct="1">
              <a:buFont typeface="Wingdings" pitchFamily="2" charset="2"/>
              <a:buAutoNum type="arabicPeriod"/>
              <a:defRPr/>
            </a:pPr>
            <a:r>
              <a:rPr lang="sr-Cyrl-CS" dirty="0" smtClean="0"/>
              <a:t>Проба кувањем-</a:t>
            </a:r>
            <a:r>
              <a:rPr lang="sr-Latn-CS" dirty="0" smtClean="0"/>
              <a:t> </a:t>
            </a:r>
            <a:r>
              <a:rPr lang="sr-Cyrl-CS" dirty="0" smtClean="0"/>
              <a:t>проба згрушавањем</a:t>
            </a:r>
          </a:p>
          <a:p>
            <a:pPr marL="609600" indent="-609600" eaLnBrk="1" hangingPunct="1">
              <a:buFont typeface="Wingdings" pitchFamily="2" charset="2"/>
              <a:buAutoNum type="arabicPeriod"/>
              <a:defRPr/>
            </a:pPr>
            <a:r>
              <a:rPr lang="sr-Cyrl-CS" dirty="0" smtClean="0"/>
              <a:t>Проба алкохолом- проба згрушавањем</a:t>
            </a:r>
          </a:p>
          <a:p>
            <a:pPr marL="609600" indent="-609600" eaLnBrk="1" hangingPunct="1">
              <a:buFont typeface="Wingdings" pitchFamily="2" charset="2"/>
              <a:buAutoNum type="arabicPeriod"/>
              <a:defRPr/>
            </a:pPr>
            <a:r>
              <a:rPr lang="sr-Cyrl-CS" dirty="0" smtClean="0"/>
              <a:t>Проба са ализаролом</a:t>
            </a:r>
          </a:p>
          <a:p>
            <a:pPr marL="609600" indent="-609600" eaLnBrk="1" hangingPunct="1">
              <a:buFont typeface="Wingdings" pitchFamily="2" charset="2"/>
              <a:buAutoNum type="arabicPeriod"/>
              <a:defRPr/>
            </a:pPr>
            <a:r>
              <a:rPr lang="sr-Cyrl-CS" dirty="0" smtClean="0"/>
              <a:t>Методом по </a:t>
            </a:r>
            <a:r>
              <a:rPr lang="sr-Latn-CS" dirty="0" smtClean="0"/>
              <a:t>Soxhlet- Henkelu</a:t>
            </a:r>
          </a:p>
        </p:txBody>
      </p:sp>
    </p:spTree>
    <p:extLst>
      <p:ext uri="{BB962C8B-B14F-4D97-AF65-F5344CB8AC3E}">
        <p14:creationId xmlns:p14="http://schemas.microsoft.com/office/powerpoint/2010/main" xmlns="" val="219541268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79388" y="0"/>
            <a:ext cx="8964612" cy="549275"/>
          </a:xfrm>
        </p:spPr>
        <p:txBody>
          <a:bodyPr>
            <a:normAutofit fontScale="90000"/>
          </a:bodyPr>
          <a:lstStyle/>
          <a:p>
            <a:pPr eaLnBrk="1" hangingPunct="1">
              <a:defRPr/>
            </a:pPr>
            <a:r>
              <a:rPr lang="sr-Cyrl-CS" sz="3200" smtClean="0"/>
              <a:t>ОДРЕЂИВАЊЕ МАСТИ</a:t>
            </a:r>
            <a:endParaRPr lang="sr-Latn-CS" sz="3200" smtClean="0"/>
          </a:p>
        </p:txBody>
      </p:sp>
      <p:sp>
        <p:nvSpPr>
          <p:cNvPr id="30723" name="Rectangle 3"/>
          <p:cNvSpPr>
            <a:spLocks noGrp="1" noChangeArrowheads="1"/>
          </p:cNvSpPr>
          <p:nvPr>
            <p:ph type="body" idx="1"/>
          </p:nvPr>
        </p:nvSpPr>
        <p:spPr>
          <a:xfrm>
            <a:off x="0" y="620713"/>
            <a:ext cx="9144000" cy="6237287"/>
          </a:xfrm>
        </p:spPr>
        <p:txBody>
          <a:bodyPr/>
          <a:lstStyle/>
          <a:p>
            <a:pPr eaLnBrk="1" hangingPunct="1">
              <a:defRPr/>
            </a:pPr>
            <a:r>
              <a:rPr lang="sr-Cyrl-CS" sz="2800" dirty="0" smtClean="0"/>
              <a:t>Масти у млеку се налазе у виду ситних емулгираних масних капљица.</a:t>
            </a:r>
          </a:p>
          <a:p>
            <a:pPr eaLnBrk="1" hangingPunct="1">
              <a:defRPr/>
            </a:pPr>
            <a:r>
              <a:rPr lang="sr-Cyrl-CS" sz="2800" dirty="0" smtClean="0"/>
              <a:t>Хемијски, масти млека су глицериди масних киселина, триглицериди (око 95%), а остало су моно и диглицериди, фосфолипиди, слободне масне киселине, стероли и витамини топљиви у мастима.</a:t>
            </a:r>
          </a:p>
          <a:p>
            <a:pPr eaLnBrk="1" hangingPunct="1">
              <a:defRPr/>
            </a:pPr>
            <a:r>
              <a:rPr lang="sr-Cyrl-CS" sz="2800" dirty="0" smtClean="0"/>
              <a:t>Количина масти у млеку се креће од 3 до 6,5% </a:t>
            </a:r>
            <a:r>
              <a:rPr lang="sr-Latn-CS" sz="2800" dirty="0" smtClean="0"/>
              <a:t>                 </a:t>
            </a:r>
            <a:r>
              <a:rPr lang="sr-Cyrl-CS" sz="2800" dirty="0" smtClean="0"/>
              <a:t>(зависи од сезоне, расе, начина исхране итд.)</a:t>
            </a:r>
          </a:p>
          <a:p>
            <a:pPr eaLnBrk="1" hangingPunct="1">
              <a:defRPr/>
            </a:pPr>
            <a:r>
              <a:rPr lang="sr-Cyrl-CS" sz="2800" dirty="0" smtClean="0"/>
              <a:t>Одређивање масти у млеку методом по Герберу.</a:t>
            </a:r>
          </a:p>
          <a:p>
            <a:pPr eaLnBrk="1" hangingPunct="1">
              <a:defRPr/>
            </a:pPr>
            <a:r>
              <a:rPr lang="sr-Cyrl-CS" sz="2800" dirty="0" smtClean="0"/>
              <a:t>Потребна опрема и хемикалије: Бутирометар по </a:t>
            </a:r>
            <a:r>
              <a:rPr lang="en-US" sz="2800" dirty="0" smtClean="0"/>
              <a:t>Gerber-</a:t>
            </a:r>
            <a:r>
              <a:rPr lang="sr-Cyrl-CS" sz="2800" dirty="0" smtClean="0"/>
              <a:t>у, центрифуга по </a:t>
            </a:r>
            <a:r>
              <a:rPr lang="en-US" sz="2800" dirty="0" smtClean="0"/>
              <a:t>Gerber-</a:t>
            </a:r>
            <a:r>
              <a:rPr lang="sr-Cyrl-CS" sz="2800" dirty="0" smtClean="0"/>
              <a:t>у, водено купатило за загревање воде до </a:t>
            </a:r>
            <a:r>
              <a:rPr lang="sr-Cyrl-CS" sz="2400" dirty="0" smtClean="0"/>
              <a:t>65-70 </a:t>
            </a:r>
            <a:r>
              <a:rPr lang="en-US" sz="2400" dirty="0" smtClean="0">
                <a:cs typeface="Times New Roman" pitchFamily="18" charset="0"/>
              </a:rPr>
              <a:t>º</a:t>
            </a:r>
            <a:r>
              <a:rPr lang="sr-Cyrl-CS" sz="2400" dirty="0" smtClean="0">
                <a:cs typeface="Times New Roman" pitchFamily="18" charset="0"/>
              </a:rPr>
              <a:t> С</a:t>
            </a:r>
            <a:r>
              <a:rPr lang="sr-Cyrl-CS" sz="2800" dirty="0" smtClean="0"/>
              <a:t>, концентрована сумпорна киселина, амил-алкохол, пипете од 1,</a:t>
            </a:r>
            <a:r>
              <a:rPr lang="sr-Latn-CS" sz="2800" dirty="0" smtClean="0"/>
              <a:t> </a:t>
            </a:r>
            <a:r>
              <a:rPr lang="sr-Cyrl-CS" sz="2800" dirty="0" smtClean="0"/>
              <a:t>10 и 11</a:t>
            </a:r>
            <a:r>
              <a:rPr lang="sr-Latn-CS" sz="2800" dirty="0" smtClean="0"/>
              <a:t>ml</a:t>
            </a:r>
            <a:r>
              <a:rPr lang="sr-Cyrl-CS" sz="2800" dirty="0" smtClean="0"/>
              <a:t>,</a:t>
            </a:r>
            <a:endParaRPr lang="sr-Latn-CS" sz="2800" dirty="0" smtClean="0"/>
          </a:p>
        </p:txBody>
      </p:sp>
    </p:spTree>
    <p:extLst>
      <p:ext uri="{BB962C8B-B14F-4D97-AF65-F5344CB8AC3E}">
        <p14:creationId xmlns:p14="http://schemas.microsoft.com/office/powerpoint/2010/main" xmlns="" val="94115027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0"/>
            <a:ext cx="9144000" cy="981075"/>
          </a:xfrm>
        </p:spPr>
        <p:txBody>
          <a:bodyPr>
            <a:normAutofit fontScale="90000"/>
          </a:bodyPr>
          <a:lstStyle/>
          <a:p>
            <a:pPr eaLnBrk="1" hangingPunct="1">
              <a:defRPr/>
            </a:pPr>
            <a:r>
              <a:rPr lang="sr-Cyrl-CS" sz="3600" dirty="0" smtClean="0"/>
              <a:t>Одређивање масти у млеку методом                   по </a:t>
            </a:r>
            <a:r>
              <a:rPr lang="en-US" sz="3600" dirty="0" smtClean="0"/>
              <a:t>Gerber-</a:t>
            </a:r>
            <a:r>
              <a:rPr lang="sr-Cyrl-CS" sz="3600" dirty="0" smtClean="0"/>
              <a:t>у</a:t>
            </a:r>
            <a:endParaRPr lang="sr-Latn-CS" sz="3600" dirty="0" smtClean="0"/>
          </a:p>
        </p:txBody>
      </p:sp>
      <p:sp>
        <p:nvSpPr>
          <p:cNvPr id="56323" name="Rectangle 3"/>
          <p:cNvSpPr>
            <a:spLocks noGrp="1" noChangeArrowheads="1"/>
          </p:cNvSpPr>
          <p:nvPr>
            <p:ph type="body" idx="1"/>
          </p:nvPr>
        </p:nvSpPr>
        <p:spPr>
          <a:xfrm>
            <a:off x="0" y="1125538"/>
            <a:ext cx="9144000" cy="5732462"/>
          </a:xfrm>
        </p:spPr>
        <p:txBody>
          <a:bodyPr/>
          <a:lstStyle/>
          <a:p>
            <a:pPr eaLnBrk="1" hangingPunct="1">
              <a:defRPr/>
            </a:pPr>
            <a:r>
              <a:rPr lang="sr-Cyrl-CS" sz="2400" dirty="0" smtClean="0"/>
              <a:t>Пипетом се одмери 10</a:t>
            </a:r>
            <a:r>
              <a:rPr lang="sr-Latn-CS" sz="2400" dirty="0" smtClean="0"/>
              <a:t>ml</a:t>
            </a:r>
            <a:r>
              <a:rPr lang="sr-Cyrl-CS" sz="2400" dirty="0" smtClean="0"/>
              <a:t> сумпорне киселине и полако </a:t>
            </a:r>
            <a:r>
              <a:rPr lang="sr-Latn-CS" sz="2400" dirty="0" smtClean="0"/>
              <a:t>                 </a:t>
            </a:r>
            <a:r>
              <a:rPr lang="sr-Cyrl-CS" sz="2400" dirty="0" smtClean="0"/>
              <a:t>(пажљиво) сипа низ зид бутирометра.</a:t>
            </a:r>
          </a:p>
          <a:p>
            <a:pPr eaLnBrk="1" hangingPunct="1">
              <a:defRPr/>
            </a:pPr>
            <a:r>
              <a:rPr lang="sr-Cyrl-CS" sz="2400" dirty="0" smtClean="0"/>
              <a:t>Другом пипетом додаје се 11</a:t>
            </a:r>
            <a:r>
              <a:rPr lang="sr-Latn-CS" sz="2400" dirty="0" smtClean="0"/>
              <a:t>ml</a:t>
            </a:r>
            <a:r>
              <a:rPr lang="sr-Cyrl-CS" sz="2400" dirty="0" smtClean="0"/>
              <a:t> млека, претходно </a:t>
            </a:r>
            <a:r>
              <a:rPr lang="sr-Latn-CS" sz="2400" dirty="0" smtClean="0"/>
              <a:t>                                   </a:t>
            </a:r>
            <a:r>
              <a:rPr lang="sr-Cyrl-CS" sz="2400" dirty="0" smtClean="0"/>
              <a:t>добро промешаног.</a:t>
            </a:r>
          </a:p>
          <a:p>
            <a:pPr eaLnBrk="1" hangingPunct="1">
              <a:defRPr/>
            </a:pPr>
            <a:r>
              <a:rPr lang="sr-Cyrl-CS" sz="2400" dirty="0" smtClean="0"/>
              <a:t>На крају се додаје, такође полако, 1</a:t>
            </a:r>
            <a:r>
              <a:rPr lang="sr-Latn-CS" sz="2400" dirty="0" smtClean="0"/>
              <a:t>ml</a:t>
            </a:r>
            <a:r>
              <a:rPr lang="sr-Cyrl-CS" sz="2400" dirty="0" smtClean="0"/>
              <a:t> </a:t>
            </a:r>
            <a:r>
              <a:rPr lang="en-US" sz="2400" dirty="0" err="1" smtClean="0"/>
              <a:t>amil</a:t>
            </a:r>
            <a:r>
              <a:rPr lang="sr-Cyrl-CS" sz="2400" dirty="0" smtClean="0"/>
              <a:t> алкохола.</a:t>
            </a:r>
          </a:p>
          <a:p>
            <a:pPr eaLnBrk="1" hangingPunct="1">
              <a:defRPr/>
            </a:pPr>
            <a:r>
              <a:rPr lang="sr-Cyrl-CS" sz="2400" dirty="0" smtClean="0"/>
              <a:t>Сумпорна киселина разлаже беланчевине и угљене хидрате (карамелизација шећера), те ће се наградити браон-карамел боја.</a:t>
            </a:r>
          </a:p>
          <a:p>
            <a:pPr eaLnBrk="1" hangingPunct="1">
              <a:defRPr/>
            </a:pPr>
            <a:r>
              <a:rPr lang="en-US" sz="2400" dirty="0" err="1" smtClean="0"/>
              <a:t>Amil</a:t>
            </a:r>
            <a:r>
              <a:rPr lang="sr-Cyrl-CS" sz="2400" dirty="0" smtClean="0"/>
              <a:t> алкохол, хемијски као растварач, издваја маст.</a:t>
            </a:r>
          </a:p>
          <a:p>
            <a:pPr eaLnBrk="1" hangingPunct="1">
              <a:defRPr/>
            </a:pPr>
            <a:r>
              <a:rPr lang="sr-Cyrl-CS" sz="2400" dirty="0" smtClean="0"/>
              <a:t>Бутирометар се држи или умотан у газу или на одговарајућем сталку, јер је реакција са са сумпорном киселином бурна и услед тога се стакло бутирометра загрева.</a:t>
            </a:r>
          </a:p>
          <a:p>
            <a:pPr eaLnBrk="1" hangingPunct="1">
              <a:defRPr/>
            </a:pPr>
            <a:r>
              <a:rPr lang="sr-Cyrl-CS" sz="2400" dirty="0" smtClean="0"/>
              <a:t>Бутирометар се затвори гуменим запушачем и добро измеша.</a:t>
            </a:r>
          </a:p>
        </p:txBody>
      </p:sp>
      <p:pic>
        <p:nvPicPr>
          <p:cNvPr id="21508" name="Picture 5"/>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596188" y="549275"/>
            <a:ext cx="1368425" cy="2735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sq">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xmlns="" val="423336831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Rectangle 6"/>
          <p:cNvSpPr>
            <a:spLocks noGrp="1" noChangeArrowheads="1"/>
          </p:cNvSpPr>
          <p:nvPr>
            <p:ph type="subTitle" idx="1"/>
          </p:nvPr>
        </p:nvSpPr>
        <p:spPr>
          <a:xfrm>
            <a:off x="0" y="0"/>
            <a:ext cx="9144000" cy="6858000"/>
          </a:xfrm>
        </p:spPr>
        <p:txBody>
          <a:bodyPr>
            <a:normAutofit/>
          </a:bodyPr>
          <a:lstStyle/>
          <a:p>
            <a:pPr algn="l" eaLnBrk="1" hangingPunct="1">
              <a:buFont typeface="Wingdings" pitchFamily="2" charset="2"/>
              <a:buChar char="n"/>
              <a:defRPr/>
            </a:pPr>
            <a:r>
              <a:rPr lang="sr-Cyrl-CS" sz="2800" dirty="0" smtClean="0">
                <a:solidFill>
                  <a:schemeClr val="tx1"/>
                </a:solidFill>
              </a:rPr>
              <a:t> Овако припремљен бутирометар, да би се процес убрзао, центрифугира се 5 минута на 1000-1200 обртаја у минути.</a:t>
            </a:r>
          </a:p>
          <a:p>
            <a:pPr algn="l" eaLnBrk="1" hangingPunct="1">
              <a:buFont typeface="Wingdings" pitchFamily="2" charset="2"/>
              <a:buChar char="n"/>
              <a:defRPr/>
            </a:pPr>
            <a:r>
              <a:rPr lang="sr-Cyrl-CS" sz="2800" dirty="0" smtClean="0">
                <a:solidFill>
                  <a:schemeClr val="tx1"/>
                </a:solidFill>
              </a:rPr>
              <a:t> Затим се бутирометар ставља у </a:t>
            </a:r>
            <a:r>
              <a:rPr lang="sr-Latn-CS" sz="2800" dirty="0" smtClean="0">
                <a:solidFill>
                  <a:schemeClr val="tx1"/>
                </a:solidFill>
              </a:rPr>
              <a:t>                                                </a:t>
            </a:r>
            <a:r>
              <a:rPr lang="sr-Cyrl-CS" sz="2800" dirty="0" smtClean="0">
                <a:solidFill>
                  <a:schemeClr val="tx1"/>
                </a:solidFill>
              </a:rPr>
              <a:t>водено купатило загрејано </a:t>
            </a:r>
            <a:r>
              <a:rPr lang="sr-Latn-CS" sz="2800" dirty="0" smtClean="0">
                <a:solidFill>
                  <a:schemeClr val="tx1"/>
                </a:solidFill>
              </a:rPr>
              <a:t>                                                                             </a:t>
            </a:r>
            <a:r>
              <a:rPr lang="sr-Cyrl-CS" sz="2800" dirty="0" smtClean="0">
                <a:solidFill>
                  <a:schemeClr val="tx1"/>
                </a:solidFill>
              </a:rPr>
              <a:t>на температури од 65-70 </a:t>
            </a:r>
            <a:r>
              <a:rPr lang="en-US" sz="2800" dirty="0" smtClean="0">
                <a:solidFill>
                  <a:schemeClr val="tx1"/>
                </a:solidFill>
                <a:cs typeface="Times New Roman" pitchFamily="18" charset="0"/>
              </a:rPr>
              <a:t>º</a:t>
            </a:r>
            <a:r>
              <a:rPr lang="sr-Cyrl-CS" sz="2800" dirty="0" smtClean="0">
                <a:solidFill>
                  <a:schemeClr val="tx1"/>
                </a:solidFill>
                <a:cs typeface="Times New Roman" pitchFamily="18" charset="0"/>
              </a:rPr>
              <a:t> С, </a:t>
            </a:r>
            <a:r>
              <a:rPr lang="sr-Latn-CS" sz="2800" dirty="0" smtClean="0">
                <a:solidFill>
                  <a:schemeClr val="tx1"/>
                </a:solidFill>
                <a:cs typeface="Times New Roman" pitchFamily="18" charset="0"/>
              </a:rPr>
              <a:t>                                                 </a:t>
            </a:r>
            <a:r>
              <a:rPr lang="sr-Cyrl-CS" sz="2800" dirty="0" smtClean="0">
                <a:solidFill>
                  <a:schemeClr val="tx1"/>
                </a:solidFill>
                <a:cs typeface="Times New Roman" pitchFamily="18" charset="0"/>
              </a:rPr>
              <a:t>3-5 минута, да би се маст </a:t>
            </a:r>
            <a:r>
              <a:rPr lang="sr-Latn-CS" sz="2800" dirty="0" smtClean="0">
                <a:solidFill>
                  <a:schemeClr val="tx1"/>
                </a:solidFill>
                <a:cs typeface="Times New Roman" pitchFamily="18" charset="0"/>
              </a:rPr>
              <a:t>                                                           </a:t>
            </a:r>
            <a:r>
              <a:rPr lang="sr-Cyrl-CS" sz="2800" dirty="0" smtClean="0">
                <a:solidFill>
                  <a:schemeClr val="tx1"/>
                </a:solidFill>
                <a:cs typeface="Times New Roman" pitchFamily="18" charset="0"/>
              </a:rPr>
              <a:t>потпуно издвојила.</a:t>
            </a:r>
          </a:p>
          <a:p>
            <a:pPr algn="l" eaLnBrk="1" hangingPunct="1">
              <a:buFont typeface="Wingdings" pitchFamily="2" charset="2"/>
              <a:buChar char="n"/>
              <a:defRPr/>
            </a:pPr>
            <a:r>
              <a:rPr lang="sr-Cyrl-CS" sz="2800" dirty="0" smtClean="0">
                <a:solidFill>
                  <a:schemeClr val="tx1"/>
                </a:solidFill>
                <a:cs typeface="Times New Roman" pitchFamily="18" charset="0"/>
              </a:rPr>
              <a:t> Бутирометар се ставља усправно, тако што запушач, односно шири крај треба да буде окренут на доле</a:t>
            </a:r>
          </a:p>
          <a:p>
            <a:pPr algn="l" eaLnBrk="1" hangingPunct="1">
              <a:buFont typeface="Wingdings" pitchFamily="2" charset="2"/>
              <a:buChar char="n"/>
              <a:defRPr/>
            </a:pPr>
            <a:r>
              <a:rPr lang="sr-Cyrl-CS" sz="2800" dirty="0" smtClean="0">
                <a:solidFill>
                  <a:schemeClr val="tx1"/>
                </a:solidFill>
                <a:cs typeface="Times New Roman" pitchFamily="18" charset="0"/>
              </a:rPr>
              <a:t>Читање се врши директно на скали ужег дела бутирометра с тим што се бутирометар држи усправно са запушачем окренутим на доле, а очитани број на скали представља проценат масти</a:t>
            </a:r>
            <a:r>
              <a:rPr lang="sr-Cyrl-CS" sz="2400" dirty="0" smtClean="0">
                <a:solidFill>
                  <a:schemeClr val="tx1"/>
                </a:solidFill>
                <a:cs typeface="Times New Roman" pitchFamily="18" charset="0"/>
              </a:rPr>
              <a:t> </a:t>
            </a:r>
            <a:r>
              <a:rPr lang="sr-Cyrl-CS" sz="2800" dirty="0" smtClean="0">
                <a:solidFill>
                  <a:schemeClr val="tx1"/>
                </a:solidFill>
                <a:cs typeface="Times New Roman" pitchFamily="18" charset="0"/>
              </a:rPr>
              <a:t>у млеку</a:t>
            </a:r>
            <a:r>
              <a:rPr lang="sr-Cyrl-CS" sz="2400" dirty="0" smtClean="0">
                <a:solidFill>
                  <a:schemeClr val="tx1"/>
                </a:solidFill>
                <a:cs typeface="Times New Roman" pitchFamily="18" charset="0"/>
              </a:rPr>
              <a:t>. </a:t>
            </a:r>
            <a:endParaRPr lang="sr-Latn-CS" sz="2400" dirty="0" smtClean="0">
              <a:solidFill>
                <a:schemeClr val="tx1"/>
              </a:solidFill>
            </a:endParaRPr>
          </a:p>
        </p:txBody>
      </p:sp>
      <p:pic>
        <p:nvPicPr>
          <p:cNvPr id="22532" name="Picture 5"/>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04025" y="908050"/>
            <a:ext cx="2339975" cy="244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sq">
                <a:solidFill>
                  <a:srgbClr val="000000"/>
                </a:solidFill>
                <a:miter lim="800000"/>
                <a:headEnd type="none" w="sm" len="sm"/>
                <a:tailEnd type="none" w="sm" len="sm"/>
              </a14:hiddenLine>
            </a:ext>
          </a:extLst>
        </p:spPr>
      </p:pic>
      <p:pic>
        <p:nvPicPr>
          <p:cNvPr id="22533" name="Picture 6"/>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292725" y="908050"/>
            <a:ext cx="1368425" cy="2376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sq">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xmlns="" val="412635591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7544" y="188640"/>
            <a:ext cx="9144000" cy="536575"/>
          </a:xfrm>
        </p:spPr>
        <p:txBody>
          <a:bodyPr>
            <a:normAutofit fontScale="90000"/>
          </a:bodyPr>
          <a:lstStyle/>
          <a:p>
            <a:pPr eaLnBrk="1" hangingPunct="1">
              <a:defRPr/>
            </a:pPr>
            <a:r>
              <a:rPr lang="sr-Cyrl-CS" sz="3200" dirty="0" smtClean="0"/>
              <a:t>Одређивање фермената пероксидазе и редуктазе                                        (доказивање пастеризације млека)</a:t>
            </a:r>
            <a:endParaRPr lang="sr-Latn-CS" sz="3200" dirty="0" smtClean="0"/>
          </a:p>
        </p:txBody>
      </p:sp>
      <p:sp>
        <p:nvSpPr>
          <p:cNvPr id="31747" name="Rectangle 3"/>
          <p:cNvSpPr>
            <a:spLocks noGrp="1" noChangeArrowheads="1"/>
          </p:cNvSpPr>
          <p:nvPr>
            <p:ph type="body" idx="1"/>
          </p:nvPr>
        </p:nvSpPr>
        <p:spPr>
          <a:xfrm>
            <a:off x="0" y="1125538"/>
            <a:ext cx="9144000" cy="5732462"/>
          </a:xfrm>
        </p:spPr>
        <p:txBody>
          <a:bodyPr/>
          <a:lstStyle/>
          <a:p>
            <a:pPr eaLnBrk="1" hangingPunct="1">
              <a:lnSpc>
                <a:spcPct val="80000"/>
              </a:lnSpc>
              <a:defRPr/>
            </a:pPr>
            <a:r>
              <a:rPr lang="sr-Cyrl-CS" sz="2800" b="1" u="sng" dirty="0" smtClean="0"/>
              <a:t>ПЕРОКСИДАЗА</a:t>
            </a:r>
            <a:r>
              <a:rPr lang="sr-Cyrl-CS" sz="2800" b="1" dirty="0" smtClean="0"/>
              <a:t>-</a:t>
            </a:r>
            <a:r>
              <a:rPr lang="sr-Cyrl-CS" sz="2800" dirty="0" smtClean="0"/>
              <a:t> Ствара се у млечним жлездама и присутан је у свежем млеку. Приликом кувања на температури од 80</a:t>
            </a:r>
            <a:r>
              <a:rPr lang="sr-Cyrl-CS" sz="2800" dirty="0" smtClean="0">
                <a:cs typeface="Times New Roman" pitchFamily="18" charset="0"/>
              </a:rPr>
              <a:t>˚</a:t>
            </a:r>
            <a:r>
              <a:rPr lang="sr-Latn-CS" sz="2800" dirty="0" smtClean="0"/>
              <a:t>C</a:t>
            </a:r>
            <a:r>
              <a:rPr lang="sr-Cyrl-CS" sz="2800" dirty="0" smtClean="0"/>
              <a:t> бива уништена. Према томе одсуство пероксидазе говори нам да је млеко кувано односно пастеризовано.</a:t>
            </a:r>
          </a:p>
          <a:p>
            <a:pPr eaLnBrk="1" hangingPunct="1">
              <a:lnSpc>
                <a:spcPct val="80000"/>
              </a:lnSpc>
              <a:defRPr/>
            </a:pPr>
            <a:r>
              <a:rPr lang="sr-Cyrl-CS" sz="2800" u="sng" dirty="0" smtClean="0"/>
              <a:t>Потребна опрема и реагенси:</a:t>
            </a:r>
            <a:r>
              <a:rPr lang="sr-Cyrl-CS" sz="2800" dirty="0" smtClean="0"/>
              <a:t> 2% раствор парафенилендиамина, 1% раствор водоник пероксида,епрувете, пипета од 5</a:t>
            </a:r>
            <a:r>
              <a:rPr lang="sr-Latn-CS" sz="2800" dirty="0" smtClean="0"/>
              <a:t>ml</a:t>
            </a:r>
            <a:r>
              <a:rPr lang="sr-Cyrl-CS" sz="2800" dirty="0" smtClean="0"/>
              <a:t>.</a:t>
            </a:r>
          </a:p>
          <a:p>
            <a:pPr eaLnBrk="1" hangingPunct="1">
              <a:lnSpc>
                <a:spcPct val="80000"/>
              </a:lnSpc>
              <a:defRPr/>
            </a:pPr>
            <a:r>
              <a:rPr lang="sr-Cyrl-CS" sz="2800" u="sng" dirty="0" smtClean="0"/>
              <a:t>Поступак анализе</a:t>
            </a:r>
            <a:r>
              <a:rPr lang="sr-Cyrl-CS" sz="2800" dirty="0" smtClean="0"/>
              <a:t>: У епрувету се одмери 5</a:t>
            </a:r>
            <a:r>
              <a:rPr lang="sr-Latn-CS" sz="2800" dirty="0" smtClean="0"/>
              <a:t>ml</a:t>
            </a:r>
            <a:r>
              <a:rPr lang="sr-Cyrl-CS" sz="2800" dirty="0" smtClean="0"/>
              <a:t> млека и дода две капи раствора парафенилендиамина и једна кап водоник пероксида.</a:t>
            </a:r>
          </a:p>
          <a:p>
            <a:pPr eaLnBrk="1" hangingPunct="1">
              <a:lnSpc>
                <a:spcPct val="80000"/>
              </a:lnSpc>
              <a:defRPr/>
            </a:pPr>
            <a:r>
              <a:rPr lang="sr-Cyrl-CS" sz="2800" dirty="0" smtClean="0"/>
              <a:t> </a:t>
            </a:r>
            <a:r>
              <a:rPr lang="sr-Cyrl-CS" sz="2800" u="sng" dirty="0" smtClean="0"/>
              <a:t>Читање резултата:</a:t>
            </a:r>
          </a:p>
          <a:p>
            <a:pPr eaLnBrk="1" hangingPunct="1">
              <a:lnSpc>
                <a:spcPct val="80000"/>
              </a:lnSpc>
              <a:buFont typeface="Wingdings" pitchFamily="2" charset="2"/>
              <a:buNone/>
              <a:defRPr/>
            </a:pPr>
            <a:r>
              <a:rPr lang="sr-Cyrl-CS" sz="2800" dirty="0" smtClean="0"/>
              <a:t>- Појава плаве боје је знак да је</a:t>
            </a:r>
            <a:r>
              <a:rPr lang="sr-Latn-CS" sz="2800" dirty="0" smtClean="0"/>
              <a:t> </a:t>
            </a:r>
            <a:r>
              <a:rPr lang="sr-Cyrl-CS" sz="2800" dirty="0" smtClean="0"/>
              <a:t>присутна пероксидаза</a:t>
            </a:r>
            <a:r>
              <a:rPr lang="sr-Latn-CS" sz="2800" dirty="0" smtClean="0"/>
              <a:t> -</a:t>
            </a:r>
            <a:r>
              <a:rPr lang="sr-Cyrl-CS" sz="2800" dirty="0" smtClean="0"/>
              <a:t>свеже млеко.</a:t>
            </a:r>
          </a:p>
          <a:p>
            <a:pPr eaLnBrk="1" hangingPunct="1">
              <a:lnSpc>
                <a:spcPct val="80000"/>
              </a:lnSpc>
              <a:buFont typeface="Wingdings" pitchFamily="2" charset="2"/>
              <a:buNone/>
              <a:defRPr/>
            </a:pPr>
            <a:r>
              <a:rPr lang="sr-Cyrl-CS" sz="2800" dirty="0" smtClean="0"/>
              <a:t>- Пастеризовано и кувано млеко остаће бело.</a:t>
            </a:r>
          </a:p>
        </p:txBody>
      </p:sp>
    </p:spTree>
    <p:extLst>
      <p:ext uri="{BB962C8B-B14F-4D97-AF65-F5344CB8AC3E}">
        <p14:creationId xmlns:p14="http://schemas.microsoft.com/office/powerpoint/2010/main" xmlns="" val="22907015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692150"/>
            <a:ext cx="9144000" cy="838200"/>
          </a:xfrm>
        </p:spPr>
        <p:txBody>
          <a:bodyPr/>
          <a:lstStyle/>
          <a:p>
            <a:pPr algn="l"/>
            <a:r>
              <a:rPr lang="en-US" sz="2400" b="1" smtClean="0"/>
              <a:t>Микробиоло</a:t>
            </a:r>
            <a:r>
              <a:rPr lang="sr-Cyrl-CS" sz="2400" b="1" smtClean="0"/>
              <a:t>ш</a:t>
            </a:r>
            <a:r>
              <a:rPr lang="en-US" sz="2400" b="1" smtClean="0"/>
              <a:t>ки преглед </a:t>
            </a:r>
            <a:r>
              <a:rPr lang="sr-Cyrl-RS" sz="2400" b="1" smtClean="0"/>
              <a:t>хране</a:t>
            </a:r>
            <a:endParaRPr lang="en-US" sz="2400" b="1" smtClean="0"/>
          </a:p>
        </p:txBody>
      </p:sp>
      <p:sp>
        <p:nvSpPr>
          <p:cNvPr id="6147" name="Rectangle 3"/>
          <p:cNvSpPr>
            <a:spLocks noGrp="1" noChangeArrowheads="1"/>
          </p:cNvSpPr>
          <p:nvPr>
            <p:ph type="body" idx="1"/>
          </p:nvPr>
        </p:nvSpPr>
        <p:spPr>
          <a:xfrm>
            <a:off x="0" y="1557338"/>
            <a:ext cx="9144000" cy="5943600"/>
          </a:xfrm>
        </p:spPr>
        <p:txBody>
          <a:bodyPr/>
          <a:lstStyle/>
          <a:p>
            <a:pPr>
              <a:lnSpc>
                <a:spcPct val="90000"/>
              </a:lnSpc>
            </a:pPr>
            <a:r>
              <a:rPr lang="en-US" sz="2400" dirty="0" err="1" smtClean="0"/>
              <a:t>Утвр</a:t>
            </a:r>
            <a:r>
              <a:rPr lang="sr-Cyrl-CS" sz="2400" dirty="0" smtClean="0"/>
              <a:t>ђ</a:t>
            </a:r>
            <a:r>
              <a:rPr lang="en-US" sz="2400" dirty="0" err="1" smtClean="0"/>
              <a:t>ивање</a:t>
            </a:r>
            <a:r>
              <a:rPr lang="en-US" sz="2400" dirty="0" smtClean="0"/>
              <a:t> </a:t>
            </a:r>
            <a:r>
              <a:rPr lang="en-US" sz="2400" dirty="0" err="1" smtClean="0"/>
              <a:t>бактериоло</a:t>
            </a:r>
            <a:r>
              <a:rPr lang="sr-Cyrl-CS" sz="2400" dirty="0" smtClean="0"/>
              <a:t>ш</a:t>
            </a:r>
            <a:r>
              <a:rPr lang="en-US" sz="2400" dirty="0" err="1" smtClean="0"/>
              <a:t>ке</a:t>
            </a:r>
            <a:r>
              <a:rPr lang="en-US" sz="2400" dirty="0" smtClean="0"/>
              <a:t> </a:t>
            </a:r>
            <a:r>
              <a:rPr lang="en-US" sz="2400" dirty="0" err="1" smtClean="0"/>
              <a:t>исправности</a:t>
            </a:r>
            <a:r>
              <a:rPr lang="en-US" sz="2400" dirty="0" smtClean="0"/>
              <a:t> </a:t>
            </a:r>
            <a:r>
              <a:rPr lang="sr-Cyrl-RS" sz="2400" dirty="0" smtClean="0"/>
              <a:t>хране</a:t>
            </a:r>
            <a:endParaRPr lang="en-US" sz="2400" dirty="0" smtClean="0"/>
          </a:p>
          <a:p>
            <a:pPr>
              <a:lnSpc>
                <a:spcPct val="90000"/>
              </a:lnSpc>
              <a:buFontTx/>
              <a:buNone/>
            </a:pPr>
            <a:r>
              <a:rPr lang="sr-Cyrl-RS" sz="2400" dirty="0" smtClean="0"/>
              <a:t>Ретко вирусолошке</a:t>
            </a:r>
            <a:endParaRPr lang="en-US" sz="2400" dirty="0" smtClean="0"/>
          </a:p>
          <a:p>
            <a:pPr>
              <a:lnSpc>
                <a:spcPct val="90000"/>
              </a:lnSpc>
            </a:pPr>
            <a:r>
              <a:rPr lang="en-US" sz="2400" u="sng" dirty="0" err="1" smtClean="0"/>
              <a:t>Циљ:С</a:t>
            </a:r>
            <a:r>
              <a:rPr lang="en-US" sz="2400" dirty="0" err="1" smtClean="0"/>
              <a:t>мањити</a:t>
            </a:r>
            <a:r>
              <a:rPr lang="en-US" sz="2400" dirty="0" smtClean="0"/>
              <a:t> </a:t>
            </a:r>
            <a:r>
              <a:rPr lang="en-US" sz="2400" dirty="0" err="1" smtClean="0"/>
              <a:t>број</a:t>
            </a:r>
            <a:r>
              <a:rPr lang="en-US" sz="2400" dirty="0" smtClean="0"/>
              <a:t> </a:t>
            </a:r>
            <a:r>
              <a:rPr lang="sr-Cyrl-RS" sz="2400" dirty="0" smtClean="0"/>
              <a:t>здравствено не безбедне хране</a:t>
            </a:r>
            <a:r>
              <a:rPr lang="en-US" sz="2400" dirty="0" smtClean="0"/>
              <a:t>, </a:t>
            </a:r>
            <a:r>
              <a:rPr lang="en-US" sz="2400" dirty="0" err="1" smtClean="0"/>
              <a:t>кој</a:t>
            </a:r>
            <a:r>
              <a:rPr lang="sr-Cyrl-RS" sz="2400" dirty="0" smtClean="0"/>
              <a:t>а</a:t>
            </a:r>
            <a:r>
              <a:rPr lang="en-US" sz="2400" dirty="0" smtClean="0"/>
              <a:t> </a:t>
            </a:r>
            <a:r>
              <a:rPr lang="en-US" sz="2400" dirty="0" err="1" smtClean="0"/>
              <a:t>се</a:t>
            </a:r>
            <a:r>
              <a:rPr lang="en-US" sz="2400" dirty="0" smtClean="0"/>
              <a:t> </a:t>
            </a:r>
            <a:r>
              <a:rPr lang="en-US" sz="2400" dirty="0" err="1" smtClean="0"/>
              <a:t>налаз</a:t>
            </a:r>
            <a:r>
              <a:rPr lang="sr-Cyrl-RS" sz="2400" dirty="0" smtClean="0"/>
              <a:t>и</a:t>
            </a:r>
            <a:r>
              <a:rPr lang="en-US" sz="2400" dirty="0" smtClean="0"/>
              <a:t> у </a:t>
            </a:r>
            <a:r>
              <a:rPr lang="sr-Cyrl-RS" sz="2400" dirty="0" smtClean="0"/>
              <a:t>продаји-</a:t>
            </a:r>
            <a:r>
              <a:rPr lang="en-US" sz="2400" dirty="0" err="1" smtClean="0"/>
              <a:t>промету</a:t>
            </a:r>
            <a:r>
              <a:rPr lang="en-US" sz="2400" dirty="0" smtClean="0"/>
              <a:t>.</a:t>
            </a:r>
          </a:p>
          <a:p>
            <a:pPr>
              <a:lnSpc>
                <a:spcPct val="90000"/>
              </a:lnSpc>
              <a:buFontTx/>
              <a:buNone/>
            </a:pPr>
            <a:endParaRPr lang="en-US" sz="2400" dirty="0" smtClean="0"/>
          </a:p>
          <a:p>
            <a:r>
              <a:rPr lang="sr-Latn-RS" sz="2400" b="1" dirty="0">
                <a:hlinkClick r:id="rId2"/>
              </a:rPr>
              <a:t>Правилник о општим и посебним условима хигијене хране у било којој фази производње, прераде и промета</a:t>
            </a:r>
            <a:endParaRPr lang="sr-Latn-RS" sz="2400" dirty="0"/>
          </a:p>
          <a:p>
            <a:pPr marL="0" indent="0">
              <a:buNone/>
            </a:pPr>
            <a:r>
              <a:rPr lang="sr-Latn-RS" sz="2400" dirty="0"/>
              <a:t>Службени гласник РС, </a:t>
            </a:r>
            <a:r>
              <a:rPr lang="sr-Latn-RS" sz="2400" dirty="0" smtClean="0"/>
              <a:t>72/2010</a:t>
            </a:r>
            <a:r>
              <a:rPr lang="en-US" sz="2400" dirty="0" smtClean="0"/>
              <a:t>, 62/2018</a:t>
            </a:r>
            <a:endParaRPr lang="sr-Latn-RS" sz="2400" dirty="0"/>
          </a:p>
          <a:p>
            <a:pPr marL="0" indent="0">
              <a:lnSpc>
                <a:spcPct val="90000"/>
              </a:lnSpc>
              <a:buNone/>
            </a:pPr>
            <a:endParaRPr lang="en-US" sz="2400" dirty="0" smtClean="0"/>
          </a:p>
          <a:p>
            <a:pPr>
              <a:lnSpc>
                <a:spcPct val="90000"/>
              </a:lnSpc>
            </a:pPr>
            <a:r>
              <a:rPr lang="en-US" sz="2400" dirty="0" err="1" smtClean="0"/>
              <a:t>Утвр</a:t>
            </a:r>
            <a:r>
              <a:rPr lang="sr-Cyrl-CS" sz="2400" dirty="0" smtClean="0"/>
              <a:t>ђ</a:t>
            </a:r>
            <a:r>
              <a:rPr lang="en-US" sz="2400" dirty="0" err="1" smtClean="0"/>
              <a:t>ује</a:t>
            </a:r>
            <a:r>
              <a:rPr lang="en-US" sz="2400" dirty="0" smtClean="0"/>
              <a:t> </a:t>
            </a:r>
            <a:r>
              <a:rPr lang="en-US" sz="2400" dirty="0" err="1" smtClean="0"/>
              <a:t>се</a:t>
            </a:r>
            <a:r>
              <a:rPr lang="en-US" sz="2400" dirty="0" smtClean="0"/>
              <a:t>: </a:t>
            </a:r>
            <a:r>
              <a:rPr lang="en-US" sz="2400" dirty="0" err="1" smtClean="0"/>
              <a:t>присуство</a:t>
            </a:r>
            <a:r>
              <a:rPr lang="en-US" sz="2400" dirty="0" smtClean="0"/>
              <a:t>, </a:t>
            </a:r>
            <a:r>
              <a:rPr lang="en-US" sz="2400" dirty="0" err="1" smtClean="0"/>
              <a:t>број</a:t>
            </a:r>
            <a:r>
              <a:rPr lang="en-US" sz="2400" dirty="0" smtClean="0"/>
              <a:t> и </a:t>
            </a:r>
            <a:r>
              <a:rPr lang="en-US" sz="2400" dirty="0" err="1" smtClean="0"/>
              <a:t>врста</a:t>
            </a:r>
            <a:r>
              <a:rPr lang="en-US" sz="2400" dirty="0" smtClean="0"/>
              <a:t> </a:t>
            </a:r>
            <a:r>
              <a:rPr lang="en-US" sz="2400" dirty="0" err="1" smtClean="0"/>
              <a:t>бактерија</a:t>
            </a:r>
            <a:endParaRPr lang="sr-Cyrl-RS" sz="2400" dirty="0" smtClean="0"/>
          </a:p>
          <a:p>
            <a:pPr>
              <a:lnSpc>
                <a:spcPct val="90000"/>
              </a:lnSpc>
            </a:pPr>
            <a:r>
              <a:rPr lang="sr-Cyrl-CS" sz="2400" dirty="0" smtClean="0"/>
              <a:t>утврђује се присуство микроораганизама</a:t>
            </a:r>
            <a:r>
              <a:rPr lang="sr-Cyrl-RS" sz="2400" dirty="0" smtClean="0"/>
              <a:t> н</a:t>
            </a:r>
            <a:r>
              <a:rPr lang="en-US" sz="2400" dirty="0" smtClean="0"/>
              <a:t>а </a:t>
            </a:r>
            <a:r>
              <a:rPr lang="en-US" sz="2400" dirty="0" err="1" smtClean="0"/>
              <a:t>основу</a:t>
            </a:r>
            <a:r>
              <a:rPr lang="en-US" sz="2400" dirty="0" smtClean="0"/>
              <a:t> </a:t>
            </a:r>
            <a:r>
              <a:rPr lang="en-US" sz="2400" dirty="0" err="1" smtClean="0"/>
              <a:t>важећег</a:t>
            </a:r>
            <a:r>
              <a:rPr lang="en-US" sz="2400" dirty="0" smtClean="0"/>
              <a:t> </a:t>
            </a:r>
            <a:r>
              <a:rPr lang="sr-Cyrl-RS" sz="2400" dirty="0" smtClean="0"/>
              <a:t>П</a:t>
            </a:r>
            <a:r>
              <a:rPr lang="en-US" sz="2400" dirty="0" err="1" smtClean="0"/>
              <a:t>равилника</a:t>
            </a:r>
            <a:r>
              <a:rPr lang="sr-Cyrl-RS" sz="2400" dirty="0" smtClean="0"/>
              <a:t> за сваку врсту хране</a:t>
            </a:r>
            <a:endParaRPr lang="en-US" sz="2400" dirty="0" smtClean="0"/>
          </a:p>
          <a:p>
            <a:pPr>
              <a:lnSpc>
                <a:spcPct val="90000"/>
              </a:lnSpc>
            </a:pPr>
            <a:endParaRPr lang="en-US" sz="2400" b="1" dirty="0" smtClean="0"/>
          </a:p>
        </p:txBody>
      </p:sp>
    </p:spTree>
    <p:extLst>
      <p:ext uri="{BB962C8B-B14F-4D97-AF65-F5344CB8AC3E}">
        <p14:creationId xmlns:p14="http://schemas.microsoft.com/office/powerpoint/2010/main" xmlns="" val="244810768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0" y="0"/>
            <a:ext cx="9144000" cy="549275"/>
          </a:xfrm>
        </p:spPr>
        <p:txBody>
          <a:bodyPr>
            <a:normAutofit fontScale="90000"/>
          </a:bodyPr>
          <a:lstStyle/>
          <a:p>
            <a:pPr eaLnBrk="1" hangingPunct="1">
              <a:defRPr/>
            </a:pPr>
            <a:endParaRPr lang="sr-Latn-CS" sz="3600" smtClean="0"/>
          </a:p>
        </p:txBody>
      </p:sp>
      <p:sp>
        <p:nvSpPr>
          <p:cNvPr id="60419" name="Rectangle 3"/>
          <p:cNvSpPr>
            <a:spLocks noGrp="1" noChangeArrowheads="1"/>
          </p:cNvSpPr>
          <p:nvPr>
            <p:ph type="body" idx="1"/>
          </p:nvPr>
        </p:nvSpPr>
        <p:spPr>
          <a:xfrm>
            <a:off x="0" y="404813"/>
            <a:ext cx="9144000" cy="6453187"/>
          </a:xfrm>
        </p:spPr>
        <p:txBody>
          <a:bodyPr/>
          <a:lstStyle/>
          <a:p>
            <a:pPr eaLnBrk="1" hangingPunct="1">
              <a:defRPr/>
            </a:pPr>
            <a:r>
              <a:rPr lang="sr-Cyrl-CS" sz="2400" b="1" u="sng" dirty="0" smtClean="0"/>
              <a:t>РЕДУКТАЗА</a:t>
            </a:r>
            <a:r>
              <a:rPr lang="sr-Cyrl-CS" sz="2400" dirty="0" smtClean="0"/>
              <a:t>- ствара се услед присуства бактерија у млеку. Доказивање овог фермента говори нам о загађености млека.</a:t>
            </a:r>
          </a:p>
          <a:p>
            <a:pPr eaLnBrk="1" hangingPunct="1">
              <a:defRPr/>
            </a:pPr>
            <a:r>
              <a:rPr lang="sr-Cyrl-CS" sz="2400" u="sng" dirty="0" smtClean="0"/>
              <a:t>Потребна опрема и хемикалије</a:t>
            </a:r>
            <a:r>
              <a:rPr lang="sr-Cyrl-CS" sz="2400" dirty="0" smtClean="0"/>
              <a:t>: Епрувета, Водено купатило, Засићен алкохолни раствор метиленског плавог</a:t>
            </a:r>
          </a:p>
          <a:p>
            <a:pPr eaLnBrk="1" hangingPunct="1">
              <a:defRPr/>
            </a:pPr>
            <a:r>
              <a:rPr lang="sr-Cyrl-CS" sz="2400" u="sng" dirty="0" smtClean="0"/>
              <a:t>Поступак анализе</a:t>
            </a:r>
            <a:r>
              <a:rPr lang="sr-Cyrl-CS" sz="2400" dirty="0" smtClean="0"/>
              <a:t>:У епрувету се одмери 40</a:t>
            </a:r>
            <a:r>
              <a:rPr lang="sr-Latn-CS" sz="2400" dirty="0" smtClean="0"/>
              <a:t>ml</a:t>
            </a:r>
            <a:r>
              <a:rPr lang="sr-Cyrl-CS" sz="2400" dirty="0" smtClean="0"/>
              <a:t> млека и 1</a:t>
            </a:r>
            <a:r>
              <a:rPr lang="sr-Latn-CS" sz="2400" dirty="0" smtClean="0"/>
              <a:t>ml </a:t>
            </a:r>
            <a:r>
              <a:rPr lang="sr-Cyrl-CS" sz="2400" dirty="0" smtClean="0"/>
              <a:t>засићеног алкохолног раствора метиленског плавог.                              Добро се промућка и стави у водено купатило на температури од 37</a:t>
            </a:r>
            <a:r>
              <a:rPr lang="en-US" sz="2400" dirty="0" smtClean="0">
                <a:cs typeface="Times New Roman" pitchFamily="18" charset="0"/>
              </a:rPr>
              <a:t>º</a:t>
            </a:r>
            <a:r>
              <a:rPr lang="sr-Cyrl-CS" sz="2400" dirty="0" smtClean="0">
                <a:cs typeface="Times New Roman" pitchFamily="18" charset="0"/>
              </a:rPr>
              <a:t>С.                                                                                                                     Да би се доказало да ли је присутна редуктаза прати се обезбојење.                                                                                                              Брже обезбојење указује нам на већу загађеност млека бактеријама.</a:t>
            </a:r>
            <a:endParaRPr lang="sr-Cyrl-CS" sz="2400" dirty="0" smtClean="0"/>
          </a:p>
          <a:p>
            <a:pPr eaLnBrk="1" hangingPunct="1">
              <a:defRPr/>
            </a:pPr>
            <a:r>
              <a:rPr lang="sr-Cyrl-CS" sz="2400" u="sng" dirty="0" smtClean="0"/>
              <a:t>Читање резултата</a:t>
            </a:r>
            <a:r>
              <a:rPr lang="sr-Cyrl-CS" sz="2400" dirty="0" smtClean="0"/>
              <a:t>:                                                                                                 Добро млеко се обезбоји после 8 часова, а лоше до 2 часа.</a:t>
            </a:r>
          </a:p>
          <a:p>
            <a:pPr eaLnBrk="1" hangingPunct="1">
              <a:defRPr/>
            </a:pPr>
            <a:endParaRPr lang="sr-Latn-CS" sz="2400" dirty="0" smtClean="0"/>
          </a:p>
          <a:p>
            <a:pPr eaLnBrk="1" hangingPunct="1">
              <a:defRPr/>
            </a:pPr>
            <a:endParaRPr lang="sr-Latn-CS" sz="2800" dirty="0" smtClean="0"/>
          </a:p>
        </p:txBody>
      </p:sp>
    </p:spTree>
    <p:extLst>
      <p:ext uri="{BB962C8B-B14F-4D97-AF65-F5344CB8AC3E}">
        <p14:creationId xmlns:p14="http://schemas.microsoft.com/office/powerpoint/2010/main" xmlns="" val="71459668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0"/>
            <a:ext cx="9144000" cy="1052513"/>
          </a:xfrm>
        </p:spPr>
        <p:txBody>
          <a:bodyPr/>
          <a:lstStyle/>
          <a:p>
            <a:pPr eaLnBrk="1" hangingPunct="1">
              <a:defRPr/>
            </a:pPr>
            <a:r>
              <a:rPr lang="sr-Cyrl-CS" sz="3600" smtClean="0"/>
              <a:t>ФАЛСИФИКОВАЊЕ МЛЕКА</a:t>
            </a:r>
            <a:endParaRPr lang="sr-Latn-CS" sz="3600" smtClean="0"/>
          </a:p>
        </p:txBody>
      </p:sp>
      <p:sp>
        <p:nvSpPr>
          <p:cNvPr id="32771" name="Rectangle 3"/>
          <p:cNvSpPr>
            <a:spLocks noGrp="1" noChangeArrowheads="1"/>
          </p:cNvSpPr>
          <p:nvPr>
            <p:ph type="body" idx="1"/>
          </p:nvPr>
        </p:nvSpPr>
        <p:spPr>
          <a:xfrm>
            <a:off x="0" y="1125538"/>
            <a:ext cx="9144000" cy="5732462"/>
          </a:xfrm>
        </p:spPr>
        <p:txBody>
          <a:bodyPr/>
          <a:lstStyle/>
          <a:p>
            <a:pPr marL="609600" indent="-609600" eaLnBrk="1" hangingPunct="1">
              <a:defRPr/>
            </a:pPr>
            <a:r>
              <a:rPr lang="sr-Cyrl-CS" dirty="0" smtClean="0"/>
              <a:t>Најчешће фалсификована намирница</a:t>
            </a:r>
          </a:p>
          <a:p>
            <a:pPr marL="609600" indent="-609600" eaLnBrk="1" hangingPunct="1">
              <a:defRPr/>
            </a:pPr>
            <a:r>
              <a:rPr lang="sr-Cyrl-CS" dirty="0" smtClean="0"/>
              <a:t>Разлози: Економски (повећање укупне количине, смањење киселости и сл.)</a:t>
            </a:r>
          </a:p>
          <a:p>
            <a:pPr marL="609600" indent="-609600" eaLnBrk="1" hangingPunct="1">
              <a:defRPr/>
            </a:pPr>
            <a:r>
              <a:rPr lang="sr-Cyrl-CS" dirty="0" smtClean="0"/>
              <a:t>У циљу фалсификовања, најчешће, користе се следећи поступци:</a:t>
            </a:r>
          </a:p>
          <a:p>
            <a:pPr marL="609600" indent="-609600" eaLnBrk="1" hangingPunct="1">
              <a:buFontTx/>
              <a:buNone/>
              <a:defRPr/>
            </a:pPr>
            <a:r>
              <a:rPr lang="sr-Cyrl-CS" b="1" dirty="0" smtClean="0"/>
              <a:t>      1. додавање алкалија</a:t>
            </a:r>
          </a:p>
          <a:p>
            <a:pPr marL="609600" indent="-609600" eaLnBrk="1" hangingPunct="1">
              <a:buFontTx/>
              <a:buNone/>
              <a:defRPr/>
            </a:pPr>
            <a:r>
              <a:rPr lang="sr-Cyrl-CS" b="1" dirty="0" smtClean="0"/>
              <a:t>      2. додавање скроба</a:t>
            </a:r>
            <a:endParaRPr lang="sr-Cyrl-CS" dirty="0" smtClean="0"/>
          </a:p>
          <a:p>
            <a:pPr marL="609600" indent="-609600" eaLnBrk="1" hangingPunct="1">
              <a:buFontTx/>
              <a:buNone/>
              <a:defRPr/>
            </a:pPr>
            <a:r>
              <a:rPr lang="sr-Cyrl-CS" b="1" dirty="0" smtClean="0"/>
              <a:t>      3. додавање воде</a:t>
            </a:r>
          </a:p>
          <a:p>
            <a:pPr marL="609600" indent="-609600" eaLnBrk="1" hangingPunct="1">
              <a:buFontTx/>
              <a:buNone/>
              <a:defRPr/>
            </a:pPr>
            <a:r>
              <a:rPr lang="sr-Cyrl-CS" b="1" dirty="0" smtClean="0"/>
              <a:t>      4. одузимањем масти</a:t>
            </a:r>
            <a:endParaRPr lang="sr-Latn-CS" b="1" dirty="0" smtClean="0"/>
          </a:p>
        </p:txBody>
      </p:sp>
    </p:spTree>
    <p:extLst>
      <p:ext uri="{BB962C8B-B14F-4D97-AF65-F5344CB8AC3E}">
        <p14:creationId xmlns:p14="http://schemas.microsoft.com/office/powerpoint/2010/main" xmlns="" val="99541424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9144000" cy="692150"/>
          </a:xfrm>
        </p:spPr>
        <p:txBody>
          <a:bodyPr/>
          <a:lstStyle/>
          <a:p>
            <a:pPr eaLnBrk="1" hangingPunct="1">
              <a:defRPr/>
            </a:pPr>
            <a:r>
              <a:rPr lang="sr-Cyrl-CS" sz="3600" b="1" u="sng" smtClean="0"/>
              <a:t>1. Додавање алкалија</a:t>
            </a:r>
            <a:endParaRPr lang="sr-Latn-CS" sz="3600" b="1" u="sng" smtClean="0"/>
          </a:p>
        </p:txBody>
      </p:sp>
      <p:sp>
        <p:nvSpPr>
          <p:cNvPr id="61443" name="Rectangle 3"/>
          <p:cNvSpPr>
            <a:spLocks noGrp="1" noChangeArrowheads="1"/>
          </p:cNvSpPr>
          <p:nvPr>
            <p:ph type="body" idx="1"/>
          </p:nvPr>
        </p:nvSpPr>
        <p:spPr>
          <a:xfrm>
            <a:off x="0" y="836613"/>
            <a:ext cx="9144000" cy="6021387"/>
          </a:xfrm>
        </p:spPr>
        <p:txBody>
          <a:bodyPr/>
          <a:lstStyle/>
          <a:p>
            <a:pPr eaLnBrk="1" hangingPunct="1">
              <a:buFontTx/>
              <a:buChar char="-"/>
              <a:defRPr/>
            </a:pPr>
            <a:r>
              <a:rPr lang="sr-Cyrl-CS" sz="2800" b="1" u="sng" dirty="0" smtClean="0"/>
              <a:t>Додавање алкалија</a:t>
            </a:r>
            <a:r>
              <a:rPr lang="sr-Cyrl-CS" sz="2800" b="1" dirty="0" smtClean="0"/>
              <a:t>-</a:t>
            </a:r>
            <a:r>
              <a:rPr lang="sr-Cyrl-CS" sz="2800" dirty="0" smtClean="0"/>
              <a:t> натријум карбоната и натријум бикарбоната, има за циљ да спречи згрушавање млека услед стварања млечене киселине, тј. њиховим додавањем, неутралише се киселост настала услед развијања млечних бактерија, те њихов број може битизнатно изнад дозвољеног, а да при томе не дође до згрушавања млека</a:t>
            </a:r>
          </a:p>
          <a:p>
            <a:pPr eaLnBrk="1" hangingPunct="1">
              <a:buFontTx/>
              <a:buChar char="-"/>
              <a:defRPr/>
            </a:pPr>
            <a:r>
              <a:rPr lang="sr-Cyrl-CS" sz="2800" u="sng" dirty="0" smtClean="0"/>
              <a:t>Доказивање алкалија</a:t>
            </a:r>
            <a:r>
              <a:rPr lang="sr-Cyrl-CS" sz="2800" dirty="0" smtClean="0"/>
              <a:t>: У 5мл млека дода се 5мл алкохола и 2 капи 1% раствора розалне киселине</a:t>
            </a:r>
          </a:p>
          <a:p>
            <a:pPr eaLnBrk="1" hangingPunct="1">
              <a:buFontTx/>
              <a:buChar char="-"/>
              <a:defRPr/>
            </a:pPr>
            <a:r>
              <a:rPr lang="sr-Cyrl-CS" sz="2800" dirty="0" smtClean="0"/>
              <a:t>Уколико </a:t>
            </a:r>
            <a:r>
              <a:rPr lang="sr-Cyrl-CS" sz="2800" b="1" u="sng" dirty="0" smtClean="0"/>
              <a:t>има</a:t>
            </a:r>
            <a:r>
              <a:rPr lang="sr-Cyrl-CS" sz="2800" dirty="0" smtClean="0"/>
              <a:t> Натријум карбоната и бикарбоната, пијавиће се </a:t>
            </a:r>
            <a:r>
              <a:rPr lang="sr-Cyrl-CS" sz="2800" b="1" u="sng" dirty="0" smtClean="0"/>
              <a:t>ружичаста боја.</a:t>
            </a:r>
          </a:p>
          <a:p>
            <a:pPr eaLnBrk="1" hangingPunct="1">
              <a:defRPr/>
            </a:pPr>
            <a:endParaRPr lang="sr-Latn-CS" dirty="0" smtClean="0"/>
          </a:p>
        </p:txBody>
      </p:sp>
    </p:spTree>
    <p:extLst>
      <p:ext uri="{BB962C8B-B14F-4D97-AF65-F5344CB8AC3E}">
        <p14:creationId xmlns:p14="http://schemas.microsoft.com/office/powerpoint/2010/main" xmlns="" val="200666482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0" y="476250"/>
            <a:ext cx="8893175" cy="576263"/>
          </a:xfrm>
        </p:spPr>
        <p:txBody>
          <a:bodyPr>
            <a:normAutofit fontScale="90000"/>
          </a:bodyPr>
          <a:lstStyle/>
          <a:p>
            <a:pPr eaLnBrk="1" hangingPunct="1">
              <a:defRPr/>
            </a:pPr>
            <a:r>
              <a:rPr lang="sr-Cyrl-CS" sz="3600" b="1" u="sng" smtClean="0"/>
              <a:t>2. Додавање скроба</a:t>
            </a:r>
            <a:r>
              <a:rPr lang="sr-Cyrl-CS" sz="3600" smtClean="0"/>
              <a:t/>
            </a:r>
            <a:br>
              <a:rPr lang="sr-Cyrl-CS" sz="3600" smtClean="0"/>
            </a:br>
            <a:endParaRPr lang="sr-Latn-CS" sz="3600" smtClean="0"/>
          </a:p>
        </p:txBody>
      </p:sp>
      <p:sp>
        <p:nvSpPr>
          <p:cNvPr id="62467" name="Rectangle 3"/>
          <p:cNvSpPr>
            <a:spLocks noGrp="1" noChangeArrowheads="1"/>
          </p:cNvSpPr>
          <p:nvPr>
            <p:ph type="body" idx="1"/>
          </p:nvPr>
        </p:nvSpPr>
        <p:spPr>
          <a:xfrm>
            <a:off x="0" y="1557338"/>
            <a:ext cx="9144000" cy="5300662"/>
          </a:xfrm>
        </p:spPr>
        <p:txBody>
          <a:bodyPr/>
          <a:lstStyle/>
          <a:p>
            <a:pPr eaLnBrk="1" hangingPunct="1">
              <a:defRPr/>
            </a:pPr>
            <a:r>
              <a:rPr lang="sr-Cyrl-CS" dirty="0" smtClean="0"/>
              <a:t>Скроб се додаје млеку да би се повећала густина и специфична тежина млека.</a:t>
            </a:r>
          </a:p>
          <a:p>
            <a:pPr eaLnBrk="1" hangingPunct="1">
              <a:defRPr/>
            </a:pPr>
            <a:r>
              <a:rPr lang="sr-Cyrl-CS" u="sng" dirty="0" smtClean="0"/>
              <a:t>Доказивање скроба:</a:t>
            </a:r>
          </a:p>
          <a:p>
            <a:pPr eaLnBrk="1" hangingPunct="1">
              <a:buFont typeface="Wingdings" pitchFamily="2" charset="2"/>
              <a:buNone/>
              <a:defRPr/>
            </a:pPr>
            <a:r>
              <a:rPr lang="sr-Cyrl-CS" dirty="0" smtClean="0"/>
              <a:t>- Претходно скуваном млеку, дода се неколико капи јода.</a:t>
            </a:r>
          </a:p>
          <a:p>
            <a:pPr eaLnBrk="1" hangingPunct="1">
              <a:buFont typeface="Wingdings" pitchFamily="2" charset="2"/>
              <a:buNone/>
              <a:defRPr/>
            </a:pPr>
            <a:r>
              <a:rPr lang="sr-Cyrl-CS" dirty="0" smtClean="0"/>
              <a:t>- Ако </a:t>
            </a:r>
            <a:r>
              <a:rPr lang="sr-Cyrl-CS" b="1" u="sng" dirty="0" smtClean="0"/>
              <a:t>има </a:t>
            </a:r>
            <a:r>
              <a:rPr lang="sr-Cyrl-CS" dirty="0" smtClean="0"/>
              <a:t>скроба појавиће се </a:t>
            </a:r>
            <a:r>
              <a:rPr lang="sr-Cyrl-CS" b="1" u="sng" dirty="0" smtClean="0"/>
              <a:t>плава боја</a:t>
            </a:r>
            <a:r>
              <a:rPr lang="sr-Cyrl-CS" dirty="0" smtClean="0"/>
              <a:t>.</a:t>
            </a:r>
            <a:r>
              <a:rPr lang="sr-Cyrl-CS" sz="2800" dirty="0" smtClean="0"/>
              <a:t> </a:t>
            </a:r>
          </a:p>
          <a:p>
            <a:pPr eaLnBrk="1" hangingPunct="1">
              <a:defRPr/>
            </a:pPr>
            <a:endParaRPr lang="sr-Latn-CS" sz="2800" dirty="0" smtClean="0"/>
          </a:p>
        </p:txBody>
      </p:sp>
    </p:spTree>
    <p:extLst>
      <p:ext uri="{BB962C8B-B14F-4D97-AF65-F5344CB8AC3E}">
        <p14:creationId xmlns:p14="http://schemas.microsoft.com/office/powerpoint/2010/main" xmlns="" val="336335611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79388" y="228600"/>
            <a:ext cx="8964612" cy="392113"/>
          </a:xfrm>
        </p:spPr>
        <p:txBody>
          <a:bodyPr>
            <a:normAutofit fontScale="90000"/>
          </a:bodyPr>
          <a:lstStyle/>
          <a:p>
            <a:pPr eaLnBrk="1" hangingPunct="1">
              <a:defRPr/>
            </a:pPr>
            <a:r>
              <a:rPr lang="sr-Cyrl-CS" sz="3600" smtClean="0"/>
              <a:t>3. Додавање воде у млеко у циљу фалсификовања млека</a:t>
            </a:r>
            <a:endParaRPr lang="sr-Latn-CS" sz="3600" smtClean="0"/>
          </a:p>
        </p:txBody>
      </p:sp>
      <p:sp>
        <p:nvSpPr>
          <p:cNvPr id="33795" name="Rectangle 3"/>
          <p:cNvSpPr>
            <a:spLocks noGrp="1" noChangeArrowheads="1"/>
          </p:cNvSpPr>
          <p:nvPr>
            <p:ph type="body" idx="1"/>
          </p:nvPr>
        </p:nvSpPr>
        <p:spPr>
          <a:xfrm>
            <a:off x="0" y="981075"/>
            <a:ext cx="9144000" cy="5876925"/>
          </a:xfrm>
        </p:spPr>
        <p:txBody>
          <a:bodyPr/>
          <a:lstStyle/>
          <a:p>
            <a:pPr eaLnBrk="1" hangingPunct="1">
              <a:defRPr/>
            </a:pPr>
            <a:r>
              <a:rPr lang="sr-Cyrl-CS" sz="2800" dirty="0" smtClean="0"/>
              <a:t>Смањује се хранљива вредност млека</a:t>
            </a:r>
          </a:p>
          <a:p>
            <a:pPr eaLnBrk="1" hangingPunct="1">
              <a:defRPr/>
            </a:pPr>
            <a:r>
              <a:rPr lang="sr-Cyrl-CS" sz="2800" dirty="0" smtClean="0"/>
              <a:t>Постоји могућност загађења патогеним микроорганизмима уколико се користи бактерилошки неисправна вода</a:t>
            </a:r>
          </a:p>
          <a:p>
            <a:pPr eaLnBrk="1" hangingPunct="1">
              <a:defRPr/>
            </a:pPr>
            <a:r>
              <a:rPr lang="sr-Cyrl-CS" sz="2800" dirty="0" smtClean="0"/>
              <a:t>Посебно је за одојчад опасно уношење млека са водом богатом </a:t>
            </a:r>
            <a:r>
              <a:rPr lang="sr-Cyrl-CS" sz="2800" b="1" u="sng" dirty="0" smtClean="0"/>
              <a:t>нитратима</a:t>
            </a:r>
            <a:r>
              <a:rPr lang="sr-Cyrl-CS" sz="2800" dirty="0" smtClean="0"/>
              <a:t> јер може доћи до </a:t>
            </a:r>
            <a:r>
              <a:rPr lang="sr-Cyrl-CS" sz="2800" b="1" u="sng" dirty="0" smtClean="0"/>
              <a:t>метхемоглобинемије.</a:t>
            </a:r>
          </a:p>
          <a:p>
            <a:pPr eaLnBrk="1" hangingPunct="1">
              <a:defRPr/>
            </a:pPr>
            <a:r>
              <a:rPr lang="sr-Cyrl-CS" sz="2800" dirty="0" smtClean="0"/>
              <a:t>Млеко коме је </a:t>
            </a:r>
            <a:r>
              <a:rPr lang="sr-Cyrl-CS" sz="2800" b="1" u="sng" dirty="0" smtClean="0"/>
              <a:t>додата вода</a:t>
            </a:r>
            <a:r>
              <a:rPr lang="sr-Cyrl-CS" sz="2800" dirty="0" smtClean="0"/>
              <a:t> има </a:t>
            </a:r>
            <a:r>
              <a:rPr lang="sr-Cyrl-CS" sz="2800" b="1" u="sng" dirty="0" smtClean="0"/>
              <a:t>бледо-плавичасту боју</a:t>
            </a:r>
            <a:r>
              <a:rPr lang="sr-Cyrl-CS" sz="2800" dirty="0" smtClean="0"/>
              <a:t> и </a:t>
            </a:r>
            <a:r>
              <a:rPr lang="sr-Cyrl-CS" sz="2800" b="1" u="sng" dirty="0" smtClean="0"/>
              <a:t>нижу специфичну тежину</a:t>
            </a:r>
            <a:r>
              <a:rPr lang="sr-Cyrl-CS" sz="2800" dirty="0" smtClean="0"/>
              <a:t>.</a:t>
            </a:r>
            <a:endParaRPr lang="sr-Latn-CS" sz="2800" dirty="0" smtClean="0"/>
          </a:p>
        </p:txBody>
      </p:sp>
    </p:spTree>
    <p:extLst>
      <p:ext uri="{BB962C8B-B14F-4D97-AF65-F5344CB8AC3E}">
        <p14:creationId xmlns:p14="http://schemas.microsoft.com/office/powerpoint/2010/main" xmlns="" val="65799685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260350"/>
            <a:ext cx="9144000" cy="576263"/>
          </a:xfrm>
        </p:spPr>
        <p:txBody>
          <a:bodyPr>
            <a:normAutofit fontScale="90000"/>
          </a:bodyPr>
          <a:lstStyle/>
          <a:p>
            <a:pPr eaLnBrk="1" hangingPunct="1">
              <a:defRPr/>
            </a:pPr>
            <a:r>
              <a:rPr lang="sr-Cyrl-CS" sz="3600" smtClean="0"/>
              <a:t>Доказивање додате воде у млеку одређивањем нитрата</a:t>
            </a:r>
            <a:endParaRPr lang="sr-Latn-CS" sz="3600" smtClean="0"/>
          </a:p>
        </p:txBody>
      </p:sp>
      <p:sp>
        <p:nvSpPr>
          <p:cNvPr id="65539" name="Rectangle 3"/>
          <p:cNvSpPr>
            <a:spLocks noGrp="1" noChangeArrowheads="1"/>
          </p:cNvSpPr>
          <p:nvPr>
            <p:ph type="body" idx="1"/>
          </p:nvPr>
        </p:nvSpPr>
        <p:spPr>
          <a:xfrm>
            <a:off x="0" y="1196975"/>
            <a:ext cx="9144000" cy="5661025"/>
          </a:xfrm>
        </p:spPr>
        <p:txBody>
          <a:bodyPr/>
          <a:lstStyle/>
          <a:p>
            <a:pPr eaLnBrk="1" hangingPunct="1">
              <a:buFont typeface="Wingdings" pitchFamily="2" charset="2"/>
              <a:buNone/>
              <a:defRPr/>
            </a:pPr>
            <a:endParaRPr lang="sr-Cyrl-CS" b="1" u="sng" smtClean="0"/>
          </a:p>
          <a:p>
            <a:pPr eaLnBrk="1" hangingPunct="1">
              <a:buFontTx/>
              <a:buChar char="-"/>
              <a:defRPr/>
            </a:pPr>
            <a:r>
              <a:rPr lang="sr-Cyrl-CS" smtClean="0"/>
              <a:t>У 1-2</a:t>
            </a:r>
            <a:r>
              <a:rPr lang="sr-Latn-CS" smtClean="0"/>
              <a:t> ml</a:t>
            </a:r>
            <a:r>
              <a:rPr lang="sr-Cyrl-CS" smtClean="0"/>
              <a:t> млека дода се 1 </a:t>
            </a:r>
            <a:r>
              <a:rPr lang="sr-Latn-CS" smtClean="0"/>
              <a:t>ml</a:t>
            </a:r>
            <a:r>
              <a:rPr lang="sr-Cyrl-CS" smtClean="0"/>
              <a:t> концентроване сумпорне киселине и неколико кристала дифенил-</a:t>
            </a:r>
            <a:r>
              <a:rPr lang="sr-Latn-CS" smtClean="0"/>
              <a:t> </a:t>
            </a:r>
            <a:r>
              <a:rPr lang="sr-Cyrl-CS" smtClean="0"/>
              <a:t>амина.</a:t>
            </a:r>
          </a:p>
          <a:p>
            <a:pPr eaLnBrk="1" hangingPunct="1">
              <a:buFontTx/>
              <a:buNone/>
              <a:defRPr/>
            </a:pPr>
            <a:endParaRPr lang="sr-Cyrl-CS" smtClean="0"/>
          </a:p>
          <a:p>
            <a:pPr eaLnBrk="1" hangingPunct="1">
              <a:buFont typeface="Wingdings" pitchFamily="2" charset="2"/>
              <a:buNone/>
              <a:defRPr/>
            </a:pPr>
            <a:r>
              <a:rPr lang="sr-Cyrl-CS" smtClean="0"/>
              <a:t>- Уколико млеко садржи нитрате појавиће се ПЛАВА БОЈА.</a:t>
            </a:r>
            <a:endParaRPr lang="sr-Latn-CS" smtClean="0"/>
          </a:p>
        </p:txBody>
      </p:sp>
    </p:spTree>
    <p:extLst>
      <p:ext uri="{BB962C8B-B14F-4D97-AF65-F5344CB8AC3E}">
        <p14:creationId xmlns:p14="http://schemas.microsoft.com/office/powerpoint/2010/main" xmlns="" val="325727965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0"/>
            <a:ext cx="9144000" cy="1125538"/>
          </a:xfrm>
        </p:spPr>
        <p:txBody>
          <a:bodyPr>
            <a:normAutofit fontScale="90000"/>
          </a:bodyPr>
          <a:lstStyle/>
          <a:p>
            <a:pPr eaLnBrk="1" hangingPunct="1">
              <a:defRPr/>
            </a:pPr>
            <a:r>
              <a:rPr lang="sr-Cyrl-CS" sz="4000" smtClean="0"/>
              <a:t>Доказивање додате воде у млеку одређивањем тачке мржњења</a:t>
            </a:r>
            <a:endParaRPr lang="sr-Latn-CS" sz="4000" smtClean="0"/>
          </a:p>
        </p:txBody>
      </p:sp>
      <p:sp>
        <p:nvSpPr>
          <p:cNvPr id="66563" name="Rectangle 3"/>
          <p:cNvSpPr>
            <a:spLocks noGrp="1" noChangeArrowheads="1"/>
          </p:cNvSpPr>
          <p:nvPr>
            <p:ph type="body" idx="1"/>
          </p:nvPr>
        </p:nvSpPr>
        <p:spPr>
          <a:xfrm>
            <a:off x="0" y="1557338"/>
            <a:ext cx="9144000" cy="5040312"/>
          </a:xfrm>
        </p:spPr>
        <p:txBody>
          <a:bodyPr/>
          <a:lstStyle/>
          <a:p>
            <a:pPr eaLnBrk="1" hangingPunct="1">
              <a:defRPr/>
            </a:pPr>
            <a:r>
              <a:rPr lang="sr-Cyrl-CS" dirty="0" smtClean="0"/>
              <a:t>Млеко коме није додата вода има тачку мржњења  </a:t>
            </a:r>
            <a:r>
              <a:rPr lang="sr-Cyrl-CS" b="1" u="sng" dirty="0" smtClean="0"/>
              <a:t>– 0, 55 </a:t>
            </a:r>
            <a:r>
              <a:rPr lang="en-US" b="1" u="sng" dirty="0" smtClean="0">
                <a:cs typeface="Times New Roman" pitchFamily="18" charset="0"/>
              </a:rPr>
              <a:t>º</a:t>
            </a:r>
            <a:r>
              <a:rPr lang="sr-Cyrl-CS" b="1" u="sng" dirty="0" smtClean="0">
                <a:cs typeface="Times New Roman" pitchFamily="18" charset="0"/>
              </a:rPr>
              <a:t>С.</a:t>
            </a:r>
            <a:r>
              <a:rPr lang="sr-Cyrl-CS" dirty="0" smtClean="0"/>
              <a:t> </a:t>
            </a:r>
          </a:p>
          <a:p>
            <a:pPr eaLnBrk="1" hangingPunct="1">
              <a:buFont typeface="Wingdings" pitchFamily="2" charset="2"/>
              <a:buNone/>
              <a:defRPr/>
            </a:pPr>
            <a:endParaRPr lang="sr-Cyrl-CS" dirty="0" smtClean="0"/>
          </a:p>
          <a:p>
            <a:pPr eaLnBrk="1" hangingPunct="1">
              <a:defRPr/>
            </a:pPr>
            <a:r>
              <a:rPr lang="sr-Cyrl-CS" dirty="0" smtClean="0"/>
              <a:t>Млеко коме је додата вода, тачка мржњења се приближава тачки мржњења воде  </a:t>
            </a:r>
            <a:r>
              <a:rPr lang="sr-Cyrl-CS" b="1" u="sng" dirty="0" smtClean="0"/>
              <a:t>0 </a:t>
            </a:r>
            <a:r>
              <a:rPr lang="en-US" b="1" u="sng" dirty="0" smtClean="0">
                <a:cs typeface="Times New Roman" pitchFamily="18" charset="0"/>
              </a:rPr>
              <a:t>º</a:t>
            </a:r>
            <a:r>
              <a:rPr lang="sr-Cyrl-CS" b="1" u="sng" dirty="0" smtClean="0">
                <a:cs typeface="Times New Roman" pitchFamily="18" charset="0"/>
              </a:rPr>
              <a:t>С.</a:t>
            </a:r>
            <a:endParaRPr lang="sr-Latn-CS" b="1" u="sng" dirty="0" smtClean="0">
              <a:cs typeface="Times New Roman" pitchFamily="18" charset="0"/>
            </a:endParaRPr>
          </a:p>
        </p:txBody>
      </p:sp>
    </p:spTree>
    <p:extLst>
      <p:ext uri="{BB962C8B-B14F-4D97-AF65-F5344CB8AC3E}">
        <p14:creationId xmlns:p14="http://schemas.microsoft.com/office/powerpoint/2010/main" xmlns="" val="60400479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333375"/>
            <a:ext cx="9144000" cy="792163"/>
          </a:xfrm>
        </p:spPr>
        <p:txBody>
          <a:bodyPr>
            <a:normAutofit fontScale="90000"/>
          </a:bodyPr>
          <a:lstStyle/>
          <a:p>
            <a:pPr eaLnBrk="1" hangingPunct="1">
              <a:defRPr/>
            </a:pPr>
            <a:r>
              <a:rPr lang="sr-Cyrl-CS" sz="4000" smtClean="0"/>
              <a:t>Доказивање додате воде у млеку одређивањем рефрактометријског броја</a:t>
            </a:r>
            <a:endParaRPr lang="sr-Latn-CS" sz="4000" smtClean="0"/>
          </a:p>
        </p:txBody>
      </p:sp>
      <p:sp>
        <p:nvSpPr>
          <p:cNvPr id="67587" name="Rectangle 3"/>
          <p:cNvSpPr>
            <a:spLocks noGrp="1" noChangeArrowheads="1"/>
          </p:cNvSpPr>
          <p:nvPr>
            <p:ph type="body" idx="1"/>
          </p:nvPr>
        </p:nvSpPr>
        <p:spPr>
          <a:xfrm>
            <a:off x="0" y="2060575"/>
            <a:ext cx="9144000" cy="4797425"/>
          </a:xfrm>
        </p:spPr>
        <p:txBody>
          <a:bodyPr/>
          <a:lstStyle/>
          <a:p>
            <a:pPr eaLnBrk="1" hangingPunct="1">
              <a:defRPr/>
            </a:pPr>
            <a:r>
              <a:rPr lang="sr-Cyrl-CS" sz="3600" dirty="0" smtClean="0">
                <a:cs typeface="Times New Roman" pitchFamily="18" charset="0"/>
              </a:rPr>
              <a:t>Треба да се креће од 38 до 41. </a:t>
            </a:r>
          </a:p>
          <a:p>
            <a:pPr eaLnBrk="1" hangingPunct="1">
              <a:defRPr/>
            </a:pPr>
            <a:r>
              <a:rPr lang="sr-Cyrl-CS" sz="3600" dirty="0" smtClean="0">
                <a:cs typeface="Times New Roman" pitchFamily="18" charset="0"/>
              </a:rPr>
              <a:t>Када се додаје вода,                                                     та вредност се смањује</a:t>
            </a:r>
            <a:r>
              <a:rPr lang="sr-Cyrl-CS" dirty="0" smtClean="0">
                <a:cs typeface="Times New Roman" pitchFamily="18" charset="0"/>
              </a:rPr>
              <a:t>.</a:t>
            </a:r>
          </a:p>
          <a:p>
            <a:pPr eaLnBrk="1" hangingPunct="1">
              <a:defRPr/>
            </a:pPr>
            <a:endParaRPr lang="sr-Latn-CS" dirty="0" smtClean="0"/>
          </a:p>
        </p:txBody>
      </p:sp>
    </p:spTree>
    <p:extLst>
      <p:ext uri="{BB962C8B-B14F-4D97-AF65-F5344CB8AC3E}">
        <p14:creationId xmlns:p14="http://schemas.microsoft.com/office/powerpoint/2010/main" xmlns="" val="283628452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79388" y="0"/>
            <a:ext cx="8964612" cy="549275"/>
          </a:xfrm>
        </p:spPr>
        <p:txBody>
          <a:bodyPr/>
          <a:lstStyle/>
          <a:p>
            <a:pPr eaLnBrk="1" hangingPunct="1">
              <a:defRPr/>
            </a:pPr>
            <a:r>
              <a:rPr lang="sr-Cyrl-CS" sz="2800" smtClean="0"/>
              <a:t>МИКРОБИЛОШКИ ПРЕГЛЕД МЛЕКА</a:t>
            </a:r>
            <a:endParaRPr lang="sr-Latn-CS" sz="2800" smtClean="0"/>
          </a:p>
        </p:txBody>
      </p:sp>
      <p:sp>
        <p:nvSpPr>
          <p:cNvPr id="35843" name="Rectangle 3"/>
          <p:cNvSpPr>
            <a:spLocks noGrp="1" noChangeArrowheads="1"/>
          </p:cNvSpPr>
          <p:nvPr>
            <p:ph type="body" idx="1"/>
          </p:nvPr>
        </p:nvSpPr>
        <p:spPr>
          <a:xfrm>
            <a:off x="0" y="476250"/>
            <a:ext cx="9144000" cy="6381750"/>
          </a:xfrm>
        </p:spPr>
        <p:txBody>
          <a:bodyPr/>
          <a:lstStyle/>
          <a:p>
            <a:pPr eaLnBrk="1" hangingPunct="1">
              <a:lnSpc>
                <a:spcPct val="80000"/>
              </a:lnSpc>
              <a:defRPr/>
            </a:pPr>
            <a:r>
              <a:rPr lang="sr-Cyrl-CS" sz="2400" dirty="0" smtClean="0"/>
              <a:t>Узорак за бактериолошки преглед треба узети стерилно без додавања конзерванаса.</a:t>
            </a:r>
          </a:p>
          <a:p>
            <a:pPr eaLnBrk="1" hangingPunct="1">
              <a:lnSpc>
                <a:spcPct val="80000"/>
              </a:lnSpc>
              <a:defRPr/>
            </a:pPr>
            <a:r>
              <a:rPr lang="sr-Cyrl-CS" sz="2400" b="1" u="sng" dirty="0" smtClean="0"/>
              <a:t>Транспорт</a:t>
            </a:r>
            <a:r>
              <a:rPr lang="sr-Cyrl-CS" sz="2400" dirty="0" smtClean="0"/>
              <a:t> до лабораторије -</a:t>
            </a:r>
            <a:r>
              <a:rPr lang="sr-Cyrl-CS" sz="2400" u="sng" dirty="0" smtClean="0"/>
              <a:t>до +4</a:t>
            </a:r>
            <a:r>
              <a:rPr lang="en-US" sz="2400" u="sng" dirty="0" smtClean="0">
                <a:cs typeface="Times New Roman" pitchFamily="18" charset="0"/>
              </a:rPr>
              <a:t>°</a:t>
            </a:r>
            <a:r>
              <a:rPr lang="sr-Latn-CS" sz="2400" u="sng" dirty="0" smtClean="0">
                <a:cs typeface="Times New Roman" pitchFamily="18" charset="0"/>
              </a:rPr>
              <a:t> C</a:t>
            </a:r>
            <a:endParaRPr lang="sr-Cyrl-CS" sz="2400" dirty="0" smtClean="0"/>
          </a:p>
          <a:p>
            <a:pPr eaLnBrk="1" hangingPunct="1">
              <a:lnSpc>
                <a:spcPct val="80000"/>
              </a:lnSpc>
              <a:defRPr/>
            </a:pPr>
            <a:r>
              <a:rPr lang="sr-Cyrl-CS" sz="2400" b="1" u="sng" dirty="0" smtClean="0"/>
              <a:t>Одређујемо укупан број микроорганизама у 1</a:t>
            </a:r>
            <a:r>
              <a:rPr lang="sr-Latn-CS" sz="2400" b="1" u="sng" dirty="0" smtClean="0"/>
              <a:t>ml</a:t>
            </a:r>
            <a:r>
              <a:rPr lang="sr-Cyrl-CS" sz="2400" b="1" u="sng" dirty="0" smtClean="0"/>
              <a:t> млека</a:t>
            </a:r>
            <a:r>
              <a:rPr lang="sr-Latn-CS" sz="2400" b="1" dirty="0" smtClean="0"/>
              <a:t> </a:t>
            </a:r>
            <a:r>
              <a:rPr lang="sr-Cyrl-CS" sz="2400" b="1" dirty="0" smtClean="0"/>
              <a:t>-</a:t>
            </a:r>
            <a:r>
              <a:rPr lang="sr-Cyrl-CS" sz="2400" dirty="0" smtClean="0"/>
              <a:t> Направи се разређење са физиолошким раствором 1:100, </a:t>
            </a:r>
            <a:r>
              <a:rPr lang="sr-Latn-CS" sz="2400" dirty="0" smtClean="0"/>
              <a:t>                              </a:t>
            </a:r>
            <a:r>
              <a:rPr lang="sr-Cyrl-CS" sz="2400" dirty="0" smtClean="0"/>
              <a:t>у Петријеву шољу се стави 1</a:t>
            </a:r>
            <a:r>
              <a:rPr lang="sr-Latn-CS" sz="2400" dirty="0" smtClean="0"/>
              <a:t>ml </a:t>
            </a:r>
            <a:r>
              <a:rPr lang="sr-Cyrl-CS" sz="2400" dirty="0" smtClean="0"/>
              <a:t>овако разблаженог млека, а затим се сипа хранљива подлога (растопљени агар).То се добро измеша, стави у термостат на температури 37</a:t>
            </a:r>
            <a:r>
              <a:rPr lang="en-US" sz="2400" dirty="0" smtClean="0">
                <a:cs typeface="Times New Roman" pitchFamily="18" charset="0"/>
              </a:rPr>
              <a:t>°</a:t>
            </a:r>
            <a:r>
              <a:rPr lang="sr-Latn-CS" sz="2400" dirty="0" smtClean="0">
                <a:cs typeface="Times New Roman" pitchFamily="18" charset="0"/>
              </a:rPr>
              <a:t> C</a:t>
            </a:r>
            <a:r>
              <a:rPr lang="sr-Cyrl-CS" sz="2400" dirty="0" smtClean="0">
                <a:cs typeface="Times New Roman" pitchFamily="18" charset="0"/>
              </a:rPr>
              <a:t>, одстоји 24 односно </a:t>
            </a:r>
            <a:r>
              <a:rPr lang="sr-Latn-CS" sz="2400" dirty="0" smtClean="0">
                <a:cs typeface="Times New Roman" pitchFamily="18" charset="0"/>
              </a:rPr>
              <a:t> </a:t>
            </a:r>
            <a:r>
              <a:rPr lang="sr-Cyrl-CS" sz="2400" dirty="0" smtClean="0">
                <a:cs typeface="Times New Roman" pitchFamily="18" charset="0"/>
              </a:rPr>
              <a:t>48 сати. После тога се врши бројање клица.</a:t>
            </a:r>
          </a:p>
          <a:p>
            <a:pPr eaLnBrk="1" hangingPunct="1">
              <a:lnSpc>
                <a:spcPct val="80000"/>
              </a:lnSpc>
              <a:defRPr/>
            </a:pPr>
            <a:r>
              <a:rPr lang="sr-Cyrl-CS" sz="2400" b="1" u="sng" dirty="0" smtClean="0"/>
              <a:t>Одређивање коли титра млека</a:t>
            </a:r>
            <a:r>
              <a:rPr lang="sr-Latn-CS" sz="2400" b="1" dirty="0" smtClean="0"/>
              <a:t> </a:t>
            </a:r>
            <a:r>
              <a:rPr lang="sr-Cyrl-CS" sz="2400" b="1" dirty="0" smtClean="0"/>
              <a:t>-</a:t>
            </a:r>
            <a:r>
              <a:rPr lang="sr-Cyrl-CS" sz="2400" dirty="0" smtClean="0"/>
              <a:t> Засејава се у 3 епрувете </a:t>
            </a:r>
            <a:r>
              <a:rPr lang="sr-Latn-CS" sz="2400" dirty="0" smtClean="0"/>
              <a:t>                    </a:t>
            </a:r>
            <a:r>
              <a:rPr lang="sr-Cyrl-CS" sz="2400" dirty="0" smtClean="0"/>
              <a:t>(1мл; 0,1</a:t>
            </a:r>
            <a:r>
              <a:rPr lang="sr-Latn-CS" sz="2400" dirty="0" smtClean="0"/>
              <a:t>ml</a:t>
            </a:r>
            <a:r>
              <a:rPr lang="sr-Cyrl-CS" sz="2400" dirty="0" smtClean="0"/>
              <a:t>; 0,01</a:t>
            </a:r>
            <a:r>
              <a:rPr lang="sr-Latn-CS" sz="2400" dirty="0" smtClean="0"/>
              <a:t>ml</a:t>
            </a:r>
            <a:r>
              <a:rPr lang="sr-Cyrl-CS" sz="2400" dirty="0" smtClean="0"/>
              <a:t>).</a:t>
            </a:r>
            <a:r>
              <a:rPr lang="sr-Latn-CS" sz="2400" dirty="0" smtClean="0"/>
              <a:t> </a:t>
            </a:r>
            <a:r>
              <a:rPr lang="sr-Cyrl-CS" sz="2400" dirty="0" smtClean="0"/>
              <a:t>У термостату стоји на Т=37</a:t>
            </a:r>
            <a:r>
              <a:rPr lang="en-US" sz="2400" dirty="0" smtClean="0">
                <a:cs typeface="Times New Roman" pitchFamily="18" charset="0"/>
              </a:rPr>
              <a:t>°</a:t>
            </a:r>
            <a:r>
              <a:rPr lang="sr-Latn-CS" sz="2400" dirty="0" smtClean="0">
                <a:cs typeface="Times New Roman" pitchFamily="18" charset="0"/>
              </a:rPr>
              <a:t> C</a:t>
            </a:r>
            <a:r>
              <a:rPr lang="sr-Cyrl-CS" sz="2400" dirty="0" smtClean="0">
                <a:cs typeface="Times New Roman" pitchFamily="18" charset="0"/>
              </a:rPr>
              <a:t>, у времену од 24 до 48сати.</a:t>
            </a:r>
            <a:r>
              <a:rPr lang="sr-Latn-CS" sz="2400" dirty="0" smtClean="0">
                <a:cs typeface="Times New Roman" pitchFamily="18" charset="0"/>
              </a:rPr>
              <a:t> </a:t>
            </a:r>
            <a:r>
              <a:rPr lang="sr-Cyrl-CS" sz="2400" dirty="0" smtClean="0">
                <a:cs typeface="Times New Roman" pitchFamily="18" charset="0"/>
              </a:rPr>
              <a:t>Ако постоје колиформне бактерије доћи ће до до разлагања лактозе на млечну киселину, подлога ће добити црвену боју, даљим разлагањем млечне киселине створиће се гас у </a:t>
            </a:r>
            <a:r>
              <a:rPr lang="en-US" sz="2400" dirty="0" err="1" smtClean="0">
                <a:cs typeface="Times New Roman" pitchFamily="18" charset="0"/>
              </a:rPr>
              <a:t>Durhamov</a:t>
            </a:r>
            <a:r>
              <a:rPr lang="en-US" sz="2400" dirty="0" smtClean="0">
                <a:cs typeface="Times New Roman" pitchFamily="18" charset="0"/>
              </a:rPr>
              <a:t>-</a:t>
            </a:r>
            <a:r>
              <a:rPr lang="sr-Cyrl-CS" sz="2400" dirty="0" smtClean="0">
                <a:cs typeface="Times New Roman" pitchFamily="18" charset="0"/>
              </a:rPr>
              <a:t>ој цевчици.</a:t>
            </a:r>
            <a:r>
              <a:rPr lang="sr-Cyrl-CS" sz="2400" dirty="0" smtClean="0"/>
              <a:t> </a:t>
            </a:r>
          </a:p>
          <a:p>
            <a:pPr>
              <a:lnSpc>
                <a:spcPct val="80000"/>
              </a:lnSpc>
              <a:defRPr/>
            </a:pPr>
            <a:r>
              <a:rPr lang="sr-Latn-RS" sz="2400" b="1" i="1" dirty="0"/>
              <a:t>Listeria </a:t>
            </a:r>
            <a:r>
              <a:rPr lang="sr-Latn-RS" sz="2400" b="1" i="1" dirty="0" smtClean="0"/>
              <a:t>monocytogenes</a:t>
            </a:r>
            <a:r>
              <a:rPr lang="sr-Cyrl-RS" sz="2400" b="1" i="1" dirty="0" smtClean="0"/>
              <a:t>!!!</a:t>
            </a:r>
            <a:endParaRPr lang="sr-Cyrl-CS" sz="2400" dirty="0" smtClean="0"/>
          </a:p>
          <a:p>
            <a:pPr eaLnBrk="1" hangingPunct="1">
              <a:lnSpc>
                <a:spcPct val="80000"/>
              </a:lnSpc>
              <a:defRPr/>
            </a:pPr>
            <a:endParaRPr lang="sr-Latn-CS" sz="2400" dirty="0" smtClean="0"/>
          </a:p>
        </p:txBody>
      </p:sp>
    </p:spTree>
    <p:extLst>
      <p:ext uri="{BB962C8B-B14F-4D97-AF65-F5344CB8AC3E}">
        <p14:creationId xmlns:p14="http://schemas.microsoft.com/office/powerpoint/2010/main" xmlns="" val="141089606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228600"/>
            <a:ext cx="9144000" cy="463550"/>
          </a:xfrm>
          <a:ln>
            <a:solidFill>
              <a:schemeClr val="accent2"/>
            </a:solidFill>
          </a:ln>
        </p:spPr>
        <p:txBody>
          <a:bodyPr>
            <a:normAutofit fontScale="90000"/>
          </a:bodyPr>
          <a:lstStyle/>
          <a:p>
            <a:pPr eaLnBrk="1" hangingPunct="1">
              <a:defRPr/>
            </a:pPr>
            <a:r>
              <a:rPr lang="sr-Cyrl-CS" sz="3600" dirty="0" smtClean="0"/>
              <a:t>ХИГИЈЕНСКИ ПРЕГЛЕД КОНЗЕРВИ</a:t>
            </a:r>
            <a:endParaRPr lang="sr-Latn-CS" sz="3600" dirty="0" smtClean="0"/>
          </a:p>
        </p:txBody>
      </p:sp>
      <p:sp>
        <p:nvSpPr>
          <p:cNvPr id="37891" name="Rectangle 3"/>
          <p:cNvSpPr>
            <a:spLocks noGrp="1" noChangeArrowheads="1"/>
          </p:cNvSpPr>
          <p:nvPr>
            <p:ph type="body" idx="1"/>
          </p:nvPr>
        </p:nvSpPr>
        <p:spPr>
          <a:xfrm>
            <a:off x="179388" y="1196975"/>
            <a:ext cx="8964612" cy="5472113"/>
          </a:xfrm>
        </p:spPr>
        <p:txBody>
          <a:bodyPr/>
          <a:lstStyle/>
          <a:p>
            <a:pPr marL="609600" indent="-609600" algn="ctr" eaLnBrk="1" hangingPunct="1">
              <a:buFont typeface="Wingdings" pitchFamily="2" charset="2"/>
              <a:buNone/>
              <a:defRPr/>
            </a:pPr>
            <a:r>
              <a:rPr lang="sr-Cyrl-CS" dirty="0" smtClean="0"/>
              <a:t>Преглед обухвата:</a:t>
            </a:r>
          </a:p>
          <a:p>
            <a:pPr marL="609600" indent="-609600" eaLnBrk="1" hangingPunct="1">
              <a:buClr>
                <a:schemeClr val="accent2"/>
              </a:buClr>
              <a:buFont typeface="Wingdings" pitchFamily="2" charset="2"/>
              <a:buAutoNum type="arabicPeriod"/>
              <a:defRPr/>
            </a:pPr>
            <a:r>
              <a:rPr lang="sr-Cyrl-CS" dirty="0" smtClean="0"/>
              <a:t>Спољашњи изглед</a:t>
            </a:r>
          </a:p>
          <a:p>
            <a:pPr marL="609600" indent="-609600" eaLnBrk="1" hangingPunct="1">
              <a:buClr>
                <a:schemeClr val="accent2"/>
              </a:buClr>
              <a:buFont typeface="Wingdings" pitchFamily="2" charset="2"/>
              <a:buAutoNum type="arabicPeriod"/>
              <a:defRPr/>
            </a:pPr>
            <a:r>
              <a:rPr lang="sr-Cyrl-CS" dirty="0" smtClean="0"/>
              <a:t>Испитивање бомбаже</a:t>
            </a:r>
          </a:p>
          <a:p>
            <a:pPr marL="609600" indent="-609600" eaLnBrk="1" hangingPunct="1">
              <a:buClr>
                <a:schemeClr val="accent2"/>
              </a:buClr>
              <a:buFont typeface="Wingdings" pitchFamily="2" charset="2"/>
              <a:buAutoNum type="arabicPeriod"/>
              <a:defRPr/>
            </a:pPr>
            <a:r>
              <a:rPr lang="sr-Cyrl-CS" dirty="0" smtClean="0"/>
              <a:t>Органолептички преглед</a:t>
            </a:r>
          </a:p>
          <a:p>
            <a:pPr marL="609600" indent="-609600" eaLnBrk="1" hangingPunct="1">
              <a:buClr>
                <a:schemeClr val="accent2"/>
              </a:buClr>
              <a:buFont typeface="Wingdings" pitchFamily="2" charset="2"/>
              <a:buAutoNum type="arabicPeriod"/>
              <a:defRPr/>
            </a:pPr>
            <a:r>
              <a:rPr lang="sr-Cyrl-CS" dirty="0" smtClean="0"/>
              <a:t>Хемијски преглед</a:t>
            </a:r>
          </a:p>
          <a:p>
            <a:pPr marL="609600" indent="-609600" eaLnBrk="1" hangingPunct="1">
              <a:buClr>
                <a:schemeClr val="accent2"/>
              </a:buClr>
              <a:buFont typeface="Wingdings" pitchFamily="2" charset="2"/>
              <a:buAutoNum type="arabicPeriod"/>
              <a:defRPr/>
            </a:pPr>
            <a:r>
              <a:rPr lang="sr-Cyrl-CS" dirty="0" smtClean="0"/>
              <a:t>Бактериолошки преглед</a:t>
            </a:r>
            <a:endParaRPr lang="sr-Latn-CS" dirty="0" smtClean="0"/>
          </a:p>
        </p:txBody>
      </p:sp>
    </p:spTree>
    <p:extLst>
      <p:ext uri="{BB962C8B-B14F-4D97-AF65-F5344CB8AC3E}">
        <p14:creationId xmlns:p14="http://schemas.microsoft.com/office/powerpoint/2010/main" xmlns="" val="3277780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p:txBody>
          <a:bodyPr/>
          <a:lstStyle/>
          <a:p>
            <a:pPr>
              <a:lnSpc>
                <a:spcPct val="90000"/>
              </a:lnSpc>
            </a:pPr>
            <a:r>
              <a:rPr lang="en-US" b="1" smtClean="0"/>
              <a:t>Сви узорци се узимају на стерилан на</a:t>
            </a:r>
            <a:r>
              <a:rPr lang="sr-Cyrl-CS" b="1" smtClean="0"/>
              <a:t>ч</a:t>
            </a:r>
            <a:r>
              <a:rPr lang="en-US" b="1" smtClean="0"/>
              <a:t>ин, у стерилне судове</a:t>
            </a:r>
            <a:r>
              <a:rPr lang="sr-Cyrl-RS" b="1" smtClean="0"/>
              <a:t>,</a:t>
            </a:r>
            <a:r>
              <a:rPr lang="en-US" b="1" smtClean="0"/>
              <a:t> стерилним прибором.</a:t>
            </a:r>
          </a:p>
          <a:p>
            <a:pPr>
              <a:lnSpc>
                <a:spcPct val="90000"/>
              </a:lnSpc>
              <a:buFontTx/>
              <a:buNone/>
            </a:pPr>
            <a:endParaRPr lang="en-US" sz="1600" b="1" smtClean="0"/>
          </a:p>
          <a:p>
            <a:pPr>
              <a:lnSpc>
                <a:spcPct val="90000"/>
              </a:lnSpc>
            </a:pPr>
            <a:r>
              <a:rPr lang="en-US" b="1" smtClean="0"/>
              <a:t>У слу</a:t>
            </a:r>
            <a:r>
              <a:rPr lang="sr-Cyrl-CS" b="1" smtClean="0"/>
              <a:t>ч</a:t>
            </a:r>
            <a:r>
              <a:rPr lang="en-US" b="1" smtClean="0"/>
              <a:t>ају да микробиоло</a:t>
            </a:r>
            <a:r>
              <a:rPr lang="sr-Cyrl-CS" b="1" smtClean="0"/>
              <a:t>ш</a:t>
            </a:r>
            <a:r>
              <a:rPr lang="en-US" b="1" smtClean="0"/>
              <a:t>ки налаз не одговара захтевима датим Правилником, т</a:t>
            </a:r>
            <a:r>
              <a:rPr lang="sr-Cyrl-RS" b="1" smtClean="0"/>
              <a:t>а</a:t>
            </a:r>
            <a:r>
              <a:rPr lang="en-US" b="1" smtClean="0"/>
              <a:t> </a:t>
            </a:r>
            <a:r>
              <a:rPr lang="sr-Cyrl-RS" b="1" smtClean="0"/>
              <a:t>храна се</a:t>
            </a:r>
            <a:r>
              <a:rPr lang="en-US" b="1" smtClean="0"/>
              <a:t> сматра </a:t>
            </a:r>
            <a:r>
              <a:rPr lang="sr-Cyrl-RS" b="1" smtClean="0"/>
              <a:t>здравствено небезбедном</a:t>
            </a:r>
            <a:r>
              <a:rPr lang="en-US" b="1" smtClean="0"/>
              <a:t>.</a:t>
            </a:r>
          </a:p>
          <a:p>
            <a:endParaRPr lang="en-US" smtClean="0"/>
          </a:p>
        </p:txBody>
      </p:sp>
    </p:spTree>
    <p:extLst>
      <p:ext uri="{BB962C8B-B14F-4D97-AF65-F5344CB8AC3E}">
        <p14:creationId xmlns:p14="http://schemas.microsoft.com/office/powerpoint/2010/main" xmlns="" val="169901215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0"/>
            <a:ext cx="9144000" cy="692150"/>
          </a:xfrm>
        </p:spPr>
        <p:txBody>
          <a:bodyPr/>
          <a:lstStyle/>
          <a:p>
            <a:pPr eaLnBrk="1" hangingPunct="1">
              <a:defRPr/>
            </a:pPr>
            <a:r>
              <a:rPr lang="sr-Cyrl-CS" sz="3600" smtClean="0"/>
              <a:t>1. СПОЉАШЊИ ИЗГЛЕД</a:t>
            </a:r>
            <a:endParaRPr lang="sr-Latn-CS" sz="3600" smtClean="0"/>
          </a:p>
        </p:txBody>
      </p:sp>
      <p:sp>
        <p:nvSpPr>
          <p:cNvPr id="38915" name="Rectangle 3"/>
          <p:cNvSpPr>
            <a:spLocks noGrp="1" noChangeArrowheads="1"/>
          </p:cNvSpPr>
          <p:nvPr>
            <p:ph type="body" idx="1"/>
          </p:nvPr>
        </p:nvSpPr>
        <p:spPr>
          <a:xfrm>
            <a:off x="0" y="1125538"/>
            <a:ext cx="9144000" cy="6237287"/>
          </a:xfrm>
        </p:spPr>
        <p:txBody>
          <a:bodyPr/>
          <a:lstStyle/>
          <a:p>
            <a:pPr eaLnBrk="1" hangingPunct="1">
              <a:buClr>
                <a:schemeClr val="accent2"/>
              </a:buClr>
              <a:defRPr/>
            </a:pPr>
            <a:r>
              <a:rPr lang="sr-Cyrl-CS" sz="2800" dirty="0" smtClean="0"/>
              <a:t>Утврђујемо декларацију:</a:t>
            </a:r>
          </a:p>
          <a:p>
            <a:pPr eaLnBrk="1" hangingPunct="1">
              <a:buClr>
                <a:schemeClr val="accent2"/>
              </a:buClr>
              <a:buFont typeface="Wingdings" pitchFamily="2" charset="2"/>
              <a:buChar char="ü"/>
              <a:defRPr/>
            </a:pPr>
            <a:r>
              <a:rPr lang="sr-Cyrl-CS" sz="2800" dirty="0" smtClean="0"/>
              <a:t>састав, </a:t>
            </a:r>
          </a:p>
          <a:p>
            <a:pPr eaLnBrk="1" hangingPunct="1">
              <a:buClr>
                <a:schemeClr val="accent2"/>
              </a:buClr>
              <a:buFont typeface="Wingdings" pitchFamily="2" charset="2"/>
              <a:buChar char="ü"/>
              <a:defRPr/>
            </a:pPr>
            <a:r>
              <a:rPr lang="sr-Cyrl-CS" sz="2800" dirty="0" smtClean="0"/>
              <a:t>тежина, </a:t>
            </a:r>
          </a:p>
          <a:p>
            <a:pPr eaLnBrk="1" hangingPunct="1">
              <a:buClr>
                <a:schemeClr val="accent2"/>
              </a:buClr>
              <a:buFont typeface="Wingdings" pitchFamily="2" charset="2"/>
              <a:buChar char="ü"/>
              <a:defRPr/>
            </a:pPr>
            <a:r>
              <a:rPr lang="sr-Cyrl-CS" sz="2800" dirty="0" smtClean="0"/>
              <a:t>датум производње, </a:t>
            </a:r>
          </a:p>
          <a:p>
            <a:pPr eaLnBrk="1" hangingPunct="1">
              <a:buClr>
                <a:schemeClr val="accent2"/>
              </a:buClr>
              <a:buFont typeface="Wingdings" pitchFamily="2" charset="2"/>
              <a:buChar char="ü"/>
              <a:defRPr/>
            </a:pPr>
            <a:r>
              <a:rPr lang="sr-Cyrl-CS" sz="2800" dirty="0" smtClean="0"/>
              <a:t>рок употребе, </a:t>
            </a:r>
          </a:p>
          <a:p>
            <a:pPr eaLnBrk="1" hangingPunct="1">
              <a:buClr>
                <a:schemeClr val="accent2"/>
              </a:buClr>
              <a:buFont typeface="Wingdings" pitchFamily="2" charset="2"/>
              <a:buChar char="ü"/>
              <a:defRPr/>
            </a:pPr>
            <a:r>
              <a:rPr lang="sr-Cyrl-CS" sz="2800" dirty="0" smtClean="0"/>
              <a:t>име произвођача</a:t>
            </a:r>
          </a:p>
          <a:p>
            <a:pPr eaLnBrk="1" hangingPunct="1">
              <a:buClr>
                <a:schemeClr val="accent2"/>
              </a:buClr>
              <a:buFont typeface="Wingdings" pitchFamily="2" charset="2"/>
              <a:buNone/>
              <a:defRPr/>
            </a:pPr>
            <a:endParaRPr lang="sr-Cyrl-CS" sz="2800" dirty="0" smtClean="0"/>
          </a:p>
          <a:p>
            <a:pPr eaLnBrk="1" hangingPunct="1">
              <a:buClr>
                <a:schemeClr val="accent2"/>
              </a:buClr>
              <a:defRPr/>
            </a:pPr>
            <a:r>
              <a:rPr lang="sr-Cyrl-CS" sz="2800" dirty="0" smtClean="0"/>
              <a:t>Посебно обраћамо пажњу на:</a:t>
            </a:r>
          </a:p>
          <a:p>
            <a:pPr eaLnBrk="1" hangingPunct="1">
              <a:buClr>
                <a:schemeClr val="accent2"/>
              </a:buClr>
              <a:buFont typeface="Wingdings" pitchFamily="2" charset="2"/>
              <a:buChar char="ü"/>
              <a:defRPr/>
            </a:pPr>
            <a:r>
              <a:rPr lang="sr-Cyrl-CS" sz="2800" dirty="0" smtClean="0"/>
              <a:t>спољашњи изглед конзерве, да ли је деформисана, зарђала и сл.</a:t>
            </a:r>
          </a:p>
          <a:p>
            <a:pPr eaLnBrk="1" hangingPunct="1">
              <a:buFont typeface="Wingdings" pitchFamily="2" charset="2"/>
              <a:buNone/>
              <a:defRPr/>
            </a:pPr>
            <a:r>
              <a:rPr lang="sr-Cyrl-CS" sz="2000" dirty="0" smtClean="0"/>
              <a:t>			</a:t>
            </a:r>
            <a:r>
              <a:rPr lang="sr-Cyrl-CS" dirty="0" smtClean="0">
                <a:cs typeface="Times New Roman" pitchFamily="18" charset="0"/>
              </a:rPr>
              <a:t>.</a:t>
            </a:r>
            <a:endParaRPr lang="sr-Cyrl-CS" dirty="0" smtClean="0"/>
          </a:p>
          <a:p>
            <a:pPr eaLnBrk="1" hangingPunct="1">
              <a:buFont typeface="Wingdings" pitchFamily="2" charset="2"/>
              <a:buNone/>
              <a:defRPr/>
            </a:pPr>
            <a:r>
              <a:rPr lang="sr-Cyrl-CS" sz="2000" dirty="0" smtClean="0"/>
              <a:t>			</a:t>
            </a:r>
            <a:endParaRPr lang="sr-Latn-CS" sz="2000" dirty="0" smtClean="0"/>
          </a:p>
        </p:txBody>
      </p:sp>
    </p:spTree>
    <p:extLst>
      <p:ext uri="{BB962C8B-B14F-4D97-AF65-F5344CB8AC3E}">
        <p14:creationId xmlns:p14="http://schemas.microsoft.com/office/powerpoint/2010/main" xmlns="" val="22299446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0"/>
            <a:ext cx="9144000" cy="692150"/>
          </a:xfrm>
          <a:ln>
            <a:solidFill>
              <a:schemeClr val="accent2"/>
            </a:solidFill>
          </a:ln>
        </p:spPr>
        <p:txBody>
          <a:bodyPr/>
          <a:lstStyle/>
          <a:p>
            <a:pPr eaLnBrk="1" hangingPunct="1">
              <a:defRPr/>
            </a:pPr>
            <a:r>
              <a:rPr lang="sr-Cyrl-CS" sz="3600" smtClean="0"/>
              <a:t>2. ИСПИТИВАЊЕ БОМБАЖЕ</a:t>
            </a:r>
            <a:endParaRPr lang="sr-Latn-CS" sz="3600" smtClean="0"/>
          </a:p>
        </p:txBody>
      </p:sp>
      <p:sp>
        <p:nvSpPr>
          <p:cNvPr id="68611" name="Rectangle 3"/>
          <p:cNvSpPr>
            <a:spLocks noGrp="1" noChangeArrowheads="1"/>
          </p:cNvSpPr>
          <p:nvPr>
            <p:ph type="body" idx="1"/>
          </p:nvPr>
        </p:nvSpPr>
        <p:spPr>
          <a:xfrm>
            <a:off x="0" y="765175"/>
            <a:ext cx="9144000" cy="6092825"/>
          </a:xfrm>
        </p:spPr>
        <p:txBody>
          <a:bodyPr/>
          <a:lstStyle/>
          <a:p>
            <a:pPr eaLnBrk="1" hangingPunct="1">
              <a:lnSpc>
                <a:spcPct val="90000"/>
              </a:lnSpc>
              <a:buClr>
                <a:schemeClr val="accent2"/>
              </a:buClr>
              <a:defRPr/>
            </a:pPr>
            <a:r>
              <a:rPr lang="sr-Cyrl-CS" sz="2400" dirty="0" smtClean="0"/>
              <a:t>Бомбажа конзерве представља избоченост поклопца или дна конзерве</a:t>
            </a:r>
          </a:p>
          <a:p>
            <a:pPr eaLnBrk="1" hangingPunct="1">
              <a:lnSpc>
                <a:spcPct val="90000"/>
              </a:lnSpc>
              <a:buClr>
                <a:schemeClr val="accent2"/>
              </a:buClr>
              <a:defRPr/>
            </a:pPr>
            <a:r>
              <a:rPr lang="sr-Cyrl-CS" sz="2400" dirty="0" smtClean="0"/>
              <a:t>Узроци: Физички, хемијски, микробиолошки</a:t>
            </a:r>
          </a:p>
          <a:p>
            <a:pPr eaLnBrk="1" hangingPunct="1">
              <a:lnSpc>
                <a:spcPct val="90000"/>
              </a:lnSpc>
              <a:buClr>
                <a:schemeClr val="accent2"/>
              </a:buClr>
              <a:defRPr/>
            </a:pPr>
            <a:r>
              <a:rPr lang="sr-Cyrl-CS" sz="2400" dirty="0" smtClean="0"/>
              <a:t>Постоји:</a:t>
            </a:r>
            <a:r>
              <a:rPr lang="sr-Cyrl-CS" sz="2400" u="sng" dirty="0" smtClean="0"/>
              <a:t>Права </a:t>
            </a:r>
            <a:r>
              <a:rPr lang="sr-Cyrl-CS" sz="2400" dirty="0" smtClean="0"/>
              <a:t>(биолошка, хемијска) и </a:t>
            </a:r>
            <a:r>
              <a:rPr lang="sr-Cyrl-CS" sz="2400" u="sng" dirty="0" smtClean="0"/>
              <a:t>лажна </a:t>
            </a:r>
            <a:r>
              <a:rPr lang="sr-Cyrl-CS" sz="2400" dirty="0" smtClean="0"/>
              <a:t>(физичка) бомбажа</a:t>
            </a:r>
          </a:p>
          <a:p>
            <a:pPr eaLnBrk="1" hangingPunct="1">
              <a:lnSpc>
                <a:spcPct val="90000"/>
              </a:lnSpc>
              <a:buClr>
                <a:schemeClr val="accent2"/>
              </a:buClr>
              <a:buFont typeface="Wingdings" pitchFamily="2" charset="2"/>
              <a:buChar char="ü"/>
              <a:defRPr/>
            </a:pPr>
            <a:r>
              <a:rPr lang="sr-Cyrl-CS" sz="2400" u="sng" dirty="0" smtClean="0"/>
              <a:t>Права или хемијска бомбажа</a:t>
            </a:r>
            <a:r>
              <a:rPr lang="sr-Cyrl-CS" sz="2400" dirty="0" smtClean="0"/>
              <a:t> - настаје услед присуства микроорганизама који врше разлагање садржаја у конзерви и долази до стварања гаса.                                                                                    При отварању овакве конзерве осећа се непријатан мирис, промена боје, конзистенције и укуса.                                                                Настала је због недовољне хигијенске обраде намирница пре конзервисања или због недовољне стерилизације.</a:t>
            </a:r>
          </a:p>
          <a:p>
            <a:pPr eaLnBrk="1" hangingPunct="1">
              <a:lnSpc>
                <a:spcPct val="90000"/>
              </a:lnSpc>
              <a:buClr>
                <a:schemeClr val="accent2"/>
              </a:buClr>
              <a:buFont typeface="Wingdings" pitchFamily="2" charset="2"/>
              <a:buChar char="ü"/>
              <a:defRPr/>
            </a:pPr>
            <a:r>
              <a:rPr lang="sr-Cyrl-CS" sz="2400" u="sng" dirty="0" smtClean="0"/>
              <a:t>Физичка бомбажа</a:t>
            </a:r>
            <a:r>
              <a:rPr lang="sr-Cyrl-CS" sz="2400" dirty="0" smtClean="0"/>
              <a:t> - настаје услед механичког оштећења приликом транспорта или складирања, затим ако је конзерва препуњена или ако се конзерва држи на температури испод 0 </a:t>
            </a:r>
            <a:r>
              <a:rPr lang="en-US" sz="2400" dirty="0" smtClean="0">
                <a:cs typeface="Times New Roman" pitchFamily="18" charset="0"/>
              </a:rPr>
              <a:t>°C</a:t>
            </a:r>
            <a:r>
              <a:rPr lang="sr-Cyrl-CS" sz="2400" dirty="0" smtClean="0">
                <a:cs typeface="Times New Roman" pitchFamily="18" charset="0"/>
              </a:rPr>
              <a:t>, па долази до смрзавања а тиме и до њеног повећавања.</a:t>
            </a:r>
            <a:endParaRPr lang="sr-Cyrl-CS" sz="2400" dirty="0" smtClean="0"/>
          </a:p>
          <a:p>
            <a:pPr eaLnBrk="1" hangingPunct="1">
              <a:lnSpc>
                <a:spcPct val="90000"/>
              </a:lnSpc>
              <a:defRPr/>
            </a:pPr>
            <a:endParaRPr lang="sr-Latn-CS" sz="2400" dirty="0" smtClean="0"/>
          </a:p>
        </p:txBody>
      </p:sp>
    </p:spTree>
    <p:extLst>
      <p:ext uri="{BB962C8B-B14F-4D97-AF65-F5344CB8AC3E}">
        <p14:creationId xmlns:p14="http://schemas.microsoft.com/office/powerpoint/2010/main" xmlns="" val="242306668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0"/>
            <a:ext cx="9144000" cy="620713"/>
          </a:xfrm>
          <a:ln>
            <a:solidFill>
              <a:schemeClr val="accent2"/>
            </a:solidFill>
          </a:ln>
        </p:spPr>
        <p:txBody>
          <a:bodyPr>
            <a:normAutofit fontScale="90000"/>
          </a:bodyPr>
          <a:lstStyle/>
          <a:p>
            <a:pPr eaLnBrk="1" hangingPunct="1">
              <a:defRPr/>
            </a:pPr>
            <a:r>
              <a:rPr lang="sr-Cyrl-CS" sz="3600" smtClean="0"/>
              <a:t>Испитивање бомбаже</a:t>
            </a:r>
            <a:endParaRPr lang="sr-Latn-CS" sz="3600" smtClean="0"/>
          </a:p>
        </p:txBody>
      </p:sp>
      <p:sp>
        <p:nvSpPr>
          <p:cNvPr id="39939" name="Rectangle 3"/>
          <p:cNvSpPr>
            <a:spLocks noGrp="1" noChangeArrowheads="1"/>
          </p:cNvSpPr>
          <p:nvPr>
            <p:ph type="body" idx="1"/>
          </p:nvPr>
        </p:nvSpPr>
        <p:spPr>
          <a:xfrm>
            <a:off x="0" y="765175"/>
            <a:ext cx="9144000" cy="6092825"/>
          </a:xfrm>
        </p:spPr>
        <p:txBody>
          <a:bodyPr/>
          <a:lstStyle/>
          <a:p>
            <a:pPr eaLnBrk="1" hangingPunct="1">
              <a:lnSpc>
                <a:spcPct val="90000"/>
              </a:lnSpc>
              <a:buClr>
                <a:schemeClr val="accent2"/>
              </a:buClr>
              <a:defRPr/>
            </a:pPr>
            <a:r>
              <a:rPr lang="sr-Cyrl-CS" sz="2400" dirty="0" smtClean="0"/>
              <a:t>Постоји више начина за доказивање праве или лажне бомбаже</a:t>
            </a:r>
          </a:p>
          <a:p>
            <a:pPr eaLnBrk="1" hangingPunct="1">
              <a:lnSpc>
                <a:spcPct val="90000"/>
              </a:lnSpc>
              <a:buClr>
                <a:schemeClr val="accent2"/>
              </a:buClr>
              <a:defRPr/>
            </a:pPr>
            <a:r>
              <a:rPr lang="sr-Cyrl-CS" sz="2400" dirty="0" smtClean="0"/>
              <a:t>Некада је довољно само да пробушимо конзерву па да приметимо шиштање гаса или излажење течног дела конзерве који се налази под великим притиском.</a:t>
            </a:r>
          </a:p>
          <a:p>
            <a:pPr eaLnBrk="1" hangingPunct="1">
              <a:lnSpc>
                <a:spcPct val="90000"/>
              </a:lnSpc>
              <a:buClr>
                <a:schemeClr val="accent2"/>
              </a:buClr>
              <a:defRPr/>
            </a:pPr>
            <a:r>
              <a:rPr lang="sr-Cyrl-CS" sz="2400" dirty="0" smtClean="0"/>
              <a:t>Можемо пробушену конзерву ставити у неки суд са водом и уколико има гаса он ће излазити у виду мехурића</a:t>
            </a:r>
            <a:r>
              <a:rPr lang="sr-Latn-CS" sz="2400" dirty="0" smtClean="0"/>
              <a:t>.</a:t>
            </a:r>
            <a:endParaRPr lang="sr-Cyrl-CS" sz="2400" dirty="0" smtClean="0"/>
          </a:p>
          <a:p>
            <a:pPr eaLnBrk="1" hangingPunct="1">
              <a:lnSpc>
                <a:spcPct val="90000"/>
              </a:lnSpc>
              <a:buClr>
                <a:schemeClr val="accent2"/>
              </a:buClr>
              <a:defRPr/>
            </a:pPr>
            <a:r>
              <a:rPr lang="sr-Cyrl-CS" sz="2400" dirty="0" smtClean="0"/>
              <a:t>Присуство водоник сулфида,</a:t>
            </a:r>
            <a:r>
              <a:rPr lang="sr-Latn-CS" sz="2400" dirty="0" smtClean="0"/>
              <a:t> </a:t>
            </a:r>
            <a:r>
              <a:rPr lang="sr-Cyrl-CS" sz="2400" dirty="0" smtClean="0"/>
              <a:t>који даје непријатан мирис, можемо доказати ако филтер папир натопимо оловним ацетатом и исти ставимо изнад отвора конзерве, услед стварања оловног сулфида добиће се смеђе</a:t>
            </a:r>
            <a:r>
              <a:rPr lang="sr-Latn-CS" sz="2400" dirty="0" smtClean="0"/>
              <a:t> </a:t>
            </a:r>
            <a:r>
              <a:rPr lang="sr-Cyrl-CS" sz="2400" dirty="0" smtClean="0"/>
              <a:t>-</a:t>
            </a:r>
            <a:r>
              <a:rPr lang="sr-Latn-CS" sz="2400" dirty="0" smtClean="0"/>
              <a:t> </a:t>
            </a:r>
            <a:r>
              <a:rPr lang="sr-Cyrl-CS" sz="2400" dirty="0" smtClean="0"/>
              <a:t>црна боја.</a:t>
            </a:r>
          </a:p>
          <a:p>
            <a:pPr eaLnBrk="1" hangingPunct="1">
              <a:lnSpc>
                <a:spcPct val="90000"/>
              </a:lnSpc>
              <a:buClr>
                <a:schemeClr val="accent2"/>
              </a:buClr>
              <a:defRPr/>
            </a:pPr>
            <a:r>
              <a:rPr lang="sr-Cyrl-CS" sz="2400" dirty="0" smtClean="0"/>
              <a:t>Конзерве сумњиве на бомбажу могу се испитати у термостату. Конзерве се ставе у термостат и на температури од 37</a:t>
            </a:r>
            <a:r>
              <a:rPr lang="en-US" sz="2400" dirty="0" smtClean="0">
                <a:cs typeface="Times New Roman" pitchFamily="18" charset="0"/>
              </a:rPr>
              <a:t>°</a:t>
            </a:r>
            <a:r>
              <a:rPr lang="sr-Latn-CS" sz="2400" dirty="0" smtClean="0">
                <a:cs typeface="Times New Roman" pitchFamily="18" charset="0"/>
              </a:rPr>
              <a:t>C</a:t>
            </a:r>
            <a:r>
              <a:rPr lang="sr-Cyrl-CS" sz="2400" dirty="0" smtClean="0">
                <a:cs typeface="Times New Roman" pitchFamily="18" charset="0"/>
              </a:rPr>
              <a:t> стоје          5-7 дана, а затим посматрамо да ли је дошло до промена на конзерви. Ако је дошло до већег избочења то нам указује да се ради о правој бомбажи, док ће у случају лажне бомбаже конзерва задржати свој првобитни облик.</a:t>
            </a:r>
            <a:endParaRPr lang="sr-Latn-CS" sz="2400" dirty="0" smtClean="0">
              <a:cs typeface="Times New Roman" pitchFamily="18" charset="0"/>
            </a:endParaRPr>
          </a:p>
        </p:txBody>
      </p:sp>
    </p:spTree>
    <p:extLst>
      <p:ext uri="{BB962C8B-B14F-4D97-AF65-F5344CB8AC3E}">
        <p14:creationId xmlns:p14="http://schemas.microsoft.com/office/powerpoint/2010/main" xmlns="" val="131913214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0"/>
            <a:ext cx="9144000" cy="836613"/>
          </a:xfrm>
        </p:spPr>
        <p:txBody>
          <a:bodyPr/>
          <a:lstStyle/>
          <a:p>
            <a:pPr eaLnBrk="1" hangingPunct="1">
              <a:defRPr/>
            </a:pPr>
            <a:r>
              <a:rPr lang="sr-Cyrl-CS" sz="3600" smtClean="0"/>
              <a:t>3. ОРГАНОЛЕПТИЧКИ ПРЕГЛЕД</a:t>
            </a:r>
            <a:endParaRPr lang="sr-Latn-CS" sz="3600" smtClean="0"/>
          </a:p>
        </p:txBody>
      </p:sp>
      <p:sp>
        <p:nvSpPr>
          <p:cNvPr id="40963" name="Rectangle 3"/>
          <p:cNvSpPr>
            <a:spLocks noGrp="1" noChangeArrowheads="1"/>
          </p:cNvSpPr>
          <p:nvPr>
            <p:ph type="body" idx="1"/>
          </p:nvPr>
        </p:nvSpPr>
        <p:spPr>
          <a:xfrm>
            <a:off x="0" y="1125538"/>
            <a:ext cx="9144000" cy="5732462"/>
          </a:xfrm>
        </p:spPr>
        <p:txBody>
          <a:bodyPr/>
          <a:lstStyle/>
          <a:p>
            <a:pPr marL="609600" indent="-609600" eaLnBrk="1" hangingPunct="1">
              <a:lnSpc>
                <a:spcPct val="90000"/>
              </a:lnSpc>
              <a:buClr>
                <a:schemeClr val="accent2"/>
              </a:buClr>
              <a:buFont typeface="Wingdings" pitchFamily="2" charset="2"/>
              <a:buChar char="q"/>
              <a:defRPr/>
            </a:pPr>
            <a:r>
              <a:rPr lang="sr-Cyrl-CS" dirty="0" smtClean="0"/>
              <a:t>После отварања конзерве можемо испитати:</a:t>
            </a:r>
          </a:p>
          <a:p>
            <a:pPr marL="609600" indent="-609600" eaLnBrk="1" hangingPunct="1">
              <a:lnSpc>
                <a:spcPct val="90000"/>
              </a:lnSpc>
              <a:buClr>
                <a:schemeClr val="accent2"/>
              </a:buClr>
              <a:buFont typeface="Wingdings" pitchFamily="2" charset="2"/>
              <a:buChar char="ü"/>
              <a:defRPr/>
            </a:pPr>
            <a:r>
              <a:rPr lang="sr-Cyrl-CS" dirty="0" smtClean="0"/>
              <a:t>боју, </a:t>
            </a:r>
          </a:p>
          <a:p>
            <a:pPr marL="609600" indent="-609600" eaLnBrk="1" hangingPunct="1">
              <a:lnSpc>
                <a:spcPct val="90000"/>
              </a:lnSpc>
              <a:buClr>
                <a:schemeClr val="accent2"/>
              </a:buClr>
              <a:buFont typeface="Wingdings" pitchFamily="2" charset="2"/>
              <a:buChar char="ü"/>
              <a:defRPr/>
            </a:pPr>
            <a:r>
              <a:rPr lang="sr-Cyrl-CS" dirty="0" smtClean="0"/>
              <a:t>изглед, </a:t>
            </a:r>
          </a:p>
          <a:p>
            <a:pPr marL="609600" indent="-609600" eaLnBrk="1" hangingPunct="1">
              <a:lnSpc>
                <a:spcPct val="90000"/>
              </a:lnSpc>
              <a:buClr>
                <a:schemeClr val="accent2"/>
              </a:buClr>
              <a:buFont typeface="Wingdings" pitchFamily="2" charset="2"/>
              <a:buChar char="ü"/>
              <a:defRPr/>
            </a:pPr>
            <a:r>
              <a:rPr lang="sr-Cyrl-CS" dirty="0" smtClean="0"/>
              <a:t>мирис, </a:t>
            </a:r>
          </a:p>
          <a:p>
            <a:pPr marL="609600" indent="-609600" eaLnBrk="1" hangingPunct="1">
              <a:lnSpc>
                <a:spcPct val="90000"/>
              </a:lnSpc>
              <a:buClr>
                <a:schemeClr val="accent2"/>
              </a:buClr>
              <a:buFont typeface="Wingdings" pitchFamily="2" charset="2"/>
              <a:buChar char="ü"/>
              <a:defRPr/>
            </a:pPr>
            <a:r>
              <a:rPr lang="sr-Cyrl-CS" dirty="0" smtClean="0"/>
              <a:t>конзистенцију, итд.</a:t>
            </a:r>
          </a:p>
          <a:p>
            <a:pPr marL="609600" indent="-609600" eaLnBrk="1" hangingPunct="1">
              <a:lnSpc>
                <a:spcPct val="90000"/>
              </a:lnSpc>
              <a:buClr>
                <a:schemeClr val="accent2"/>
              </a:buClr>
              <a:buFont typeface="Wingdings" pitchFamily="2" charset="2"/>
              <a:buChar char="q"/>
              <a:defRPr/>
            </a:pPr>
            <a:r>
              <a:rPr lang="sr-Cyrl-CS" dirty="0" smtClean="0"/>
              <a:t>На зидовима гледамо да ли постоји нека промена као што је:</a:t>
            </a:r>
          </a:p>
          <a:p>
            <a:pPr marL="609600" indent="-609600" eaLnBrk="1" hangingPunct="1">
              <a:lnSpc>
                <a:spcPct val="90000"/>
              </a:lnSpc>
              <a:buClr>
                <a:schemeClr val="accent2"/>
              </a:buClr>
              <a:buFont typeface="Wingdings" pitchFamily="2" charset="2"/>
              <a:buChar char="ü"/>
              <a:defRPr/>
            </a:pPr>
            <a:r>
              <a:rPr lang="sr-Cyrl-CS" dirty="0" smtClean="0"/>
              <a:t>зарђалост, </a:t>
            </a:r>
          </a:p>
          <a:p>
            <a:pPr marL="609600" indent="-609600" eaLnBrk="1" hangingPunct="1">
              <a:lnSpc>
                <a:spcPct val="90000"/>
              </a:lnSpc>
              <a:buClr>
                <a:schemeClr val="accent2"/>
              </a:buClr>
              <a:buFont typeface="Wingdings" pitchFamily="2" charset="2"/>
              <a:buChar char="ü"/>
              <a:defRPr/>
            </a:pPr>
            <a:r>
              <a:rPr lang="sr-Cyrl-CS" dirty="0" smtClean="0"/>
              <a:t>корозија, итд.</a:t>
            </a:r>
          </a:p>
          <a:p>
            <a:pPr marL="609600" indent="-609600" eaLnBrk="1" hangingPunct="1">
              <a:lnSpc>
                <a:spcPct val="90000"/>
              </a:lnSpc>
              <a:buFont typeface="Wingdings" pitchFamily="2" charset="2"/>
              <a:buNone/>
              <a:defRPr/>
            </a:pPr>
            <a:r>
              <a:rPr lang="sr-Cyrl-CS" dirty="0" smtClean="0"/>
              <a:t>		          </a:t>
            </a:r>
          </a:p>
        </p:txBody>
      </p:sp>
    </p:spTree>
    <p:extLst>
      <p:ext uri="{BB962C8B-B14F-4D97-AF65-F5344CB8AC3E}">
        <p14:creationId xmlns:p14="http://schemas.microsoft.com/office/powerpoint/2010/main" xmlns="" val="320685398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0"/>
            <a:ext cx="9144000" cy="981075"/>
          </a:xfrm>
        </p:spPr>
        <p:txBody>
          <a:bodyPr/>
          <a:lstStyle/>
          <a:p>
            <a:pPr eaLnBrk="1" hangingPunct="1">
              <a:defRPr/>
            </a:pPr>
            <a:r>
              <a:rPr lang="sr-Cyrl-CS" sz="3600" smtClean="0"/>
              <a:t>4. ХЕМИЈСКИ ПРЕГЛЕД</a:t>
            </a:r>
            <a:endParaRPr lang="sr-Latn-CS" sz="3600" smtClean="0"/>
          </a:p>
        </p:txBody>
      </p:sp>
      <p:sp>
        <p:nvSpPr>
          <p:cNvPr id="69635" name="Rectangle 3"/>
          <p:cNvSpPr>
            <a:spLocks noGrp="1" noChangeArrowheads="1"/>
          </p:cNvSpPr>
          <p:nvPr>
            <p:ph type="body" idx="1"/>
          </p:nvPr>
        </p:nvSpPr>
        <p:spPr>
          <a:xfrm>
            <a:off x="0" y="1412875"/>
            <a:ext cx="9144000" cy="5445125"/>
          </a:xfrm>
        </p:spPr>
        <p:txBody>
          <a:bodyPr/>
          <a:lstStyle/>
          <a:p>
            <a:pPr eaLnBrk="1" hangingPunct="1">
              <a:buClr>
                <a:schemeClr val="accent2"/>
              </a:buClr>
              <a:defRPr/>
            </a:pPr>
            <a:r>
              <a:rPr lang="sr-Cyrl-CS" dirty="0" smtClean="0"/>
              <a:t>Утврђујемо састав садржаја конзерве,                                  тј. да ли садржај конзерве одговара декларацији.</a:t>
            </a:r>
          </a:p>
          <a:p>
            <a:pPr eaLnBrk="1" hangingPunct="1">
              <a:buClr>
                <a:schemeClr val="accent2"/>
              </a:buClr>
              <a:defRPr/>
            </a:pPr>
            <a:r>
              <a:rPr lang="sr-Cyrl-CS" dirty="0" smtClean="0"/>
              <a:t>Доказујемо хемијске материје које се додају приликом припремања сировине у виду конзерванаса, зачина, боје  или доказати кварење садржаја.</a:t>
            </a:r>
            <a:endParaRPr lang="sr-Latn-CS" dirty="0" smtClean="0"/>
          </a:p>
          <a:p>
            <a:pPr eaLnBrk="1" hangingPunct="1">
              <a:buFont typeface="Wingdings" pitchFamily="2" charset="2"/>
              <a:buNone/>
              <a:defRPr/>
            </a:pPr>
            <a:endParaRPr lang="sr-Latn-CS" dirty="0" smtClean="0"/>
          </a:p>
        </p:txBody>
      </p:sp>
    </p:spTree>
    <p:extLst>
      <p:ext uri="{BB962C8B-B14F-4D97-AF65-F5344CB8AC3E}">
        <p14:creationId xmlns:p14="http://schemas.microsoft.com/office/powerpoint/2010/main" xmlns="" val="294135665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0" y="0"/>
            <a:ext cx="8458200" cy="620713"/>
          </a:xfrm>
        </p:spPr>
        <p:txBody>
          <a:bodyPr/>
          <a:lstStyle/>
          <a:p>
            <a:pPr eaLnBrk="1" hangingPunct="1">
              <a:defRPr/>
            </a:pPr>
            <a:r>
              <a:rPr lang="sr-Cyrl-CS" sz="3200" smtClean="0"/>
              <a:t>5. БАКТЕРИОЛОШКИ ПРЕГЛЕД</a:t>
            </a:r>
            <a:endParaRPr lang="sr-Latn-CS" sz="3200" smtClean="0"/>
          </a:p>
        </p:txBody>
      </p:sp>
      <p:sp>
        <p:nvSpPr>
          <p:cNvPr id="41987" name="Rectangle 3"/>
          <p:cNvSpPr>
            <a:spLocks noGrp="1" noChangeArrowheads="1"/>
          </p:cNvSpPr>
          <p:nvPr>
            <p:ph type="body" idx="1"/>
          </p:nvPr>
        </p:nvSpPr>
        <p:spPr>
          <a:xfrm>
            <a:off x="0" y="765175"/>
            <a:ext cx="9144000" cy="6092825"/>
          </a:xfrm>
        </p:spPr>
        <p:txBody>
          <a:bodyPr/>
          <a:lstStyle/>
          <a:p>
            <a:pPr eaLnBrk="1" hangingPunct="1">
              <a:lnSpc>
                <a:spcPct val="90000"/>
              </a:lnSpc>
              <a:buClr>
                <a:schemeClr val="tx1"/>
              </a:buClr>
              <a:defRPr/>
            </a:pPr>
            <a:r>
              <a:rPr lang="sr-Cyrl-CS" sz="2800" dirty="0" smtClean="0"/>
              <a:t>Месне конзерве не смеју садржавати у 0,1</a:t>
            </a:r>
            <a:r>
              <a:rPr lang="sr-Latn-CS" sz="2800" dirty="0" smtClean="0"/>
              <a:t>g</a:t>
            </a:r>
            <a:r>
              <a:rPr lang="sr-Cyrl-CS" sz="2800" dirty="0" smtClean="0"/>
              <a:t>: </a:t>
            </a:r>
            <a:r>
              <a:rPr lang="sr-Latn-CS" sz="2800" dirty="0" smtClean="0"/>
              <a:t>E.coli, Proteus, stafilokoke, ni sulfitoredukujuće klostridije.</a:t>
            </a:r>
          </a:p>
          <a:p>
            <a:pPr eaLnBrk="1" hangingPunct="1">
              <a:lnSpc>
                <a:spcPct val="90000"/>
              </a:lnSpc>
              <a:buClr>
                <a:schemeClr val="tx1"/>
              </a:buClr>
              <a:defRPr/>
            </a:pPr>
            <a:r>
              <a:rPr lang="sr-Cyrl-CS" sz="2800" dirty="0" smtClean="0"/>
              <a:t>Конзерве воћа не смеју садржавати </a:t>
            </a:r>
            <a:r>
              <a:rPr lang="sr-Latn-CS" sz="2800" dirty="0" smtClean="0"/>
              <a:t>E.coli u 0,01 g</a:t>
            </a:r>
            <a:r>
              <a:rPr lang="sr-Cyrl-CS" sz="2800" dirty="0" smtClean="0"/>
              <a:t>, </a:t>
            </a:r>
            <a:r>
              <a:rPr lang="sr-Latn-CS" sz="2800" dirty="0" smtClean="0"/>
              <a:t>                 </a:t>
            </a:r>
            <a:r>
              <a:rPr lang="sr-Cyrl-CS" sz="2800" dirty="0" smtClean="0"/>
              <a:t>ни више од 100 бактерија контаминената у 1</a:t>
            </a:r>
            <a:r>
              <a:rPr lang="sr-Latn-CS" sz="2800" dirty="0" smtClean="0"/>
              <a:t>ml</a:t>
            </a:r>
            <a:r>
              <a:rPr lang="sr-Cyrl-CS" sz="2800" dirty="0" smtClean="0"/>
              <a:t>|</a:t>
            </a:r>
            <a:r>
              <a:rPr lang="sr-Latn-CS" sz="2800" dirty="0" smtClean="0"/>
              <a:t>g</a:t>
            </a:r>
            <a:endParaRPr lang="sr-Cyrl-CS" sz="2800" dirty="0" smtClean="0"/>
          </a:p>
          <a:p>
            <a:pPr eaLnBrk="1" hangingPunct="1">
              <a:lnSpc>
                <a:spcPct val="90000"/>
              </a:lnSpc>
              <a:buClr>
                <a:schemeClr val="tx1"/>
              </a:buClr>
              <a:defRPr/>
            </a:pPr>
            <a:r>
              <a:rPr lang="sr-Cyrl-CS" sz="2800" dirty="0" smtClean="0"/>
              <a:t>Поврће конзервирано не сме садржати </a:t>
            </a:r>
            <a:r>
              <a:rPr lang="sr-Latn-CS" sz="2800" dirty="0" smtClean="0"/>
              <a:t>E.coli u 0,1g </a:t>
            </a:r>
            <a:r>
              <a:rPr lang="sr-Cyrl-CS" sz="2800" dirty="0" smtClean="0"/>
              <a:t>и највише до 100.000 бактерија контаминената у 1</a:t>
            </a:r>
            <a:r>
              <a:rPr lang="sr-Latn-CS" sz="2800" dirty="0" smtClean="0"/>
              <a:t>ml</a:t>
            </a:r>
            <a:r>
              <a:rPr lang="sr-Cyrl-CS" sz="2800" dirty="0" smtClean="0"/>
              <a:t>.</a:t>
            </a:r>
            <a:endParaRPr lang="sr-Latn-CS" sz="2800" dirty="0" smtClean="0"/>
          </a:p>
        </p:txBody>
      </p:sp>
    </p:spTree>
    <p:extLst>
      <p:ext uri="{BB962C8B-B14F-4D97-AF65-F5344CB8AC3E}">
        <p14:creationId xmlns:p14="http://schemas.microsoft.com/office/powerpoint/2010/main" xmlns="" val="394338199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0" y="0"/>
            <a:ext cx="9144000" cy="928688"/>
          </a:xfrm>
        </p:spPr>
        <p:txBody>
          <a:bodyPr/>
          <a:lstStyle/>
          <a:p>
            <a:pPr eaLnBrk="1" hangingPunct="1">
              <a:defRPr/>
            </a:pPr>
            <a:r>
              <a:rPr lang="sr-Cyrl-CS" sz="3600" dirty="0" smtClean="0"/>
              <a:t>ХИГИЈЕНСКИ ПРЕГЛЕД МЕСА</a:t>
            </a:r>
            <a:endParaRPr lang="sr-Latn-CS" sz="3600" dirty="0" smtClean="0"/>
          </a:p>
        </p:txBody>
      </p:sp>
      <p:sp>
        <p:nvSpPr>
          <p:cNvPr id="3" name="Subtitle 2"/>
          <p:cNvSpPr>
            <a:spLocks noGrp="1"/>
          </p:cNvSpPr>
          <p:nvPr>
            <p:ph type="subTitle" sz="quarter" idx="1"/>
          </p:nvPr>
        </p:nvSpPr>
        <p:spPr>
          <a:xfrm>
            <a:off x="0" y="928688"/>
            <a:ext cx="9144000" cy="5929312"/>
          </a:xfrm>
        </p:spPr>
        <p:txBody>
          <a:bodyPr/>
          <a:lstStyle/>
          <a:p>
            <a:pPr marL="514350" indent="-514350" algn="l" eaLnBrk="1" hangingPunct="1">
              <a:defRPr/>
            </a:pPr>
            <a:r>
              <a:rPr lang="sr-Cyrl-CS" dirty="0" smtClean="0">
                <a:solidFill>
                  <a:schemeClr val="tx1"/>
                </a:solidFill>
              </a:rPr>
              <a:t>     Хигијенски преглед меса обухвата:</a:t>
            </a:r>
          </a:p>
          <a:p>
            <a:pPr marL="514350" indent="-514350" algn="l" eaLnBrk="1" hangingPunct="1">
              <a:buFont typeface="Wingdings" pitchFamily="2" charset="2"/>
              <a:buAutoNum type="arabicPeriod"/>
              <a:defRPr/>
            </a:pPr>
            <a:r>
              <a:rPr lang="sr-Cyrl-CS" dirty="0" smtClean="0">
                <a:solidFill>
                  <a:schemeClr val="tx1"/>
                </a:solidFill>
              </a:rPr>
              <a:t>Органолептички преглед меса</a:t>
            </a:r>
          </a:p>
          <a:p>
            <a:pPr marL="514350" indent="-514350" algn="l" eaLnBrk="1" hangingPunct="1">
              <a:buFont typeface="Wingdings" pitchFamily="2" charset="2"/>
              <a:buAutoNum type="arabicPeriod"/>
              <a:defRPr/>
            </a:pPr>
            <a:r>
              <a:rPr lang="sr-Cyrl-CS" dirty="0" smtClean="0">
                <a:solidFill>
                  <a:schemeClr val="tx1"/>
                </a:solidFill>
              </a:rPr>
              <a:t>Хемијски преглед меса</a:t>
            </a:r>
          </a:p>
          <a:p>
            <a:pPr marL="514350" indent="-514350" algn="l" eaLnBrk="1" hangingPunct="1">
              <a:buFont typeface="Wingdings" pitchFamily="2" charset="2"/>
              <a:buAutoNum type="arabicPeriod"/>
              <a:defRPr/>
            </a:pPr>
            <a:r>
              <a:rPr lang="sr-Cyrl-CS" dirty="0" smtClean="0">
                <a:solidFill>
                  <a:schemeClr val="tx1"/>
                </a:solidFill>
              </a:rPr>
              <a:t>Бактериолошки преглед меса</a:t>
            </a:r>
          </a:p>
          <a:p>
            <a:pPr marL="514350" indent="-514350" algn="l" eaLnBrk="1" hangingPunct="1">
              <a:buFont typeface="Wingdings" pitchFamily="2" charset="2"/>
              <a:buAutoNum type="arabicPeriod"/>
              <a:defRPr/>
            </a:pPr>
            <a:endParaRPr lang="sr-Cyrl-CS" dirty="0" smtClean="0">
              <a:solidFill>
                <a:schemeClr val="tx1"/>
              </a:solidFill>
            </a:endParaRPr>
          </a:p>
          <a:p>
            <a:pPr marL="514350" indent="-514350" algn="l" eaLnBrk="1" hangingPunct="1">
              <a:defRPr/>
            </a:pPr>
            <a:r>
              <a:rPr lang="sr-Cyrl-CS" dirty="0" smtClean="0">
                <a:solidFill>
                  <a:schemeClr val="tx1"/>
                </a:solidFill>
              </a:rPr>
              <a:t>  - Узорак меса (око 200 </a:t>
            </a:r>
            <a:r>
              <a:rPr lang="sr-Latn-CS" dirty="0" smtClean="0">
                <a:solidFill>
                  <a:schemeClr val="tx1"/>
                </a:solidFill>
              </a:rPr>
              <a:t>g</a:t>
            </a:r>
            <a:r>
              <a:rPr lang="sr-Cyrl-CS" dirty="0" smtClean="0">
                <a:solidFill>
                  <a:schemeClr val="tx1"/>
                </a:solidFill>
              </a:rPr>
              <a:t>) треба упаковати у погодан суд или чисту непропустљиву хартију, и што пре доставити одговарајућој лабораторији.</a:t>
            </a:r>
            <a:endParaRPr lang="sr-Latn-CS" dirty="0" smtClean="0">
              <a:solidFill>
                <a:schemeClr val="tx1"/>
              </a:solidFill>
            </a:endParaRPr>
          </a:p>
        </p:txBody>
      </p:sp>
    </p:spTree>
    <p:extLst>
      <p:ext uri="{BB962C8B-B14F-4D97-AF65-F5344CB8AC3E}">
        <p14:creationId xmlns:p14="http://schemas.microsoft.com/office/powerpoint/2010/main" xmlns="" val="47288881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0" y="0"/>
            <a:ext cx="9144000" cy="857250"/>
          </a:xfrm>
        </p:spPr>
        <p:txBody>
          <a:bodyPr/>
          <a:lstStyle/>
          <a:p>
            <a:pPr eaLnBrk="1" hangingPunct="1">
              <a:defRPr/>
            </a:pPr>
            <a:r>
              <a:rPr lang="sr-Cyrl-CS" sz="3200" dirty="0" smtClean="0"/>
              <a:t>1</a:t>
            </a:r>
            <a:r>
              <a:rPr lang="sr-Cyrl-CS" dirty="0" smtClean="0"/>
              <a:t>. </a:t>
            </a:r>
            <a:r>
              <a:rPr lang="sr-Cyrl-CS" sz="3600" dirty="0" smtClean="0"/>
              <a:t>ОРГАНОЛЕПТИЧКИ ПРЕГЛЕД</a:t>
            </a:r>
            <a:endParaRPr lang="sr-Latn-CS" sz="3600" dirty="0" smtClean="0"/>
          </a:p>
        </p:txBody>
      </p:sp>
      <p:sp>
        <p:nvSpPr>
          <p:cNvPr id="3" name="Subtitle 2"/>
          <p:cNvSpPr>
            <a:spLocks noGrp="1"/>
          </p:cNvSpPr>
          <p:nvPr>
            <p:ph type="subTitle" sz="quarter" idx="1"/>
          </p:nvPr>
        </p:nvSpPr>
        <p:spPr>
          <a:xfrm>
            <a:off x="0" y="857250"/>
            <a:ext cx="9144000" cy="6000750"/>
          </a:xfrm>
        </p:spPr>
        <p:txBody>
          <a:bodyPr/>
          <a:lstStyle/>
          <a:p>
            <a:pPr algn="just" eaLnBrk="1" hangingPunct="1">
              <a:buFontTx/>
              <a:buChar char="-"/>
              <a:defRPr/>
            </a:pPr>
            <a:r>
              <a:rPr lang="sr-Cyrl-CS" sz="2800" dirty="0" smtClean="0">
                <a:solidFill>
                  <a:schemeClr val="tx1"/>
                </a:solidFill>
              </a:rPr>
              <a:t> Испитујемо одговарајући: изглед, боју, укус, мирис, конзистенцију.</a:t>
            </a:r>
          </a:p>
          <a:p>
            <a:pPr algn="just" eaLnBrk="1" hangingPunct="1">
              <a:buFontTx/>
              <a:buChar char="-"/>
              <a:defRPr/>
            </a:pPr>
            <a:r>
              <a:rPr lang="sr-Cyrl-CS" sz="2800" dirty="0" smtClean="0">
                <a:solidFill>
                  <a:schemeClr val="tx1"/>
                </a:solidFill>
              </a:rPr>
              <a:t> </a:t>
            </a:r>
            <a:r>
              <a:rPr lang="sr-Cyrl-CS" sz="2800" b="1" i="1" u="sng" dirty="0" smtClean="0">
                <a:solidFill>
                  <a:schemeClr val="tx1"/>
                </a:solidFill>
              </a:rPr>
              <a:t>ИЗГЛЕД</a:t>
            </a:r>
            <a:r>
              <a:rPr lang="sr-Cyrl-CS" sz="2800" dirty="0" smtClean="0">
                <a:solidFill>
                  <a:schemeClr val="tx1"/>
                </a:solidFill>
              </a:rPr>
              <a:t>: свеже, чврсто и еластично. При пипању треба да буде чврсто, површина после притискивања прстију треба одмах да се поравна када се прсти уклоне. </a:t>
            </a:r>
            <a:r>
              <a:rPr lang="sr-Latn-CS" sz="2800" dirty="0" smtClean="0">
                <a:solidFill>
                  <a:schemeClr val="tx1"/>
                </a:solidFill>
              </a:rPr>
              <a:t>                           </a:t>
            </a:r>
            <a:r>
              <a:rPr lang="sr-Cyrl-CS" sz="2800" dirty="0" smtClean="0">
                <a:solidFill>
                  <a:schemeClr val="tx1"/>
                </a:solidFill>
              </a:rPr>
              <a:t>На пресеку треба да буде влажно и сјајно. Месо не би требало да буде меко, љигаво, труло, плесно, механички загађено, загађено мувама, ларвама,паразитима итд.</a:t>
            </a:r>
          </a:p>
          <a:p>
            <a:pPr algn="just" eaLnBrk="1" hangingPunct="1">
              <a:buFontTx/>
              <a:buChar char="-"/>
              <a:defRPr/>
            </a:pPr>
            <a:r>
              <a:rPr lang="sr-Cyrl-CS" sz="2800" dirty="0" smtClean="0">
                <a:solidFill>
                  <a:schemeClr val="tx1"/>
                </a:solidFill>
              </a:rPr>
              <a:t> </a:t>
            </a:r>
            <a:r>
              <a:rPr lang="sr-Cyrl-CS" sz="2800" b="1" i="1" u="sng" dirty="0" smtClean="0">
                <a:solidFill>
                  <a:schemeClr val="tx1"/>
                </a:solidFill>
              </a:rPr>
              <a:t>БОЈА</a:t>
            </a:r>
            <a:r>
              <a:rPr lang="sr-Cyrl-CS" sz="2800" dirty="0" smtClean="0">
                <a:solidFill>
                  <a:schemeClr val="tx1"/>
                </a:solidFill>
              </a:rPr>
              <a:t>: креће се од светло ружичасте до црвене и смеђе што зависи од врсте животиње односно њене старости (млађе светлије, старије тамније). Плесни и бактерије могу променити боју меса у плавичасто-зелену. Труло месо има сиво-прљаву или зеленкасту боју.</a:t>
            </a:r>
          </a:p>
          <a:p>
            <a:pPr algn="just" eaLnBrk="1" hangingPunct="1">
              <a:buFontTx/>
              <a:buChar char="-"/>
              <a:defRPr/>
            </a:pPr>
            <a:endParaRPr lang="sr-Latn-CS" sz="2800" dirty="0" smtClean="0">
              <a:solidFill>
                <a:schemeClr val="tx1"/>
              </a:solidFill>
            </a:endParaRPr>
          </a:p>
        </p:txBody>
      </p:sp>
    </p:spTree>
    <p:extLst>
      <p:ext uri="{BB962C8B-B14F-4D97-AF65-F5344CB8AC3E}">
        <p14:creationId xmlns:p14="http://schemas.microsoft.com/office/powerpoint/2010/main" xmlns="" val="36313619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763000" cy="6172200"/>
          </a:xfrm>
        </p:spPr>
        <p:txBody>
          <a:bodyPr/>
          <a:lstStyle/>
          <a:p>
            <a:pPr eaLnBrk="1" hangingPunct="1">
              <a:buFontTx/>
              <a:buChar char="-"/>
              <a:defRPr/>
            </a:pPr>
            <a:endParaRPr lang="sr-Cyrl-CS" sz="2800" b="1" i="1" u="sng" dirty="0" smtClean="0"/>
          </a:p>
          <a:p>
            <a:pPr eaLnBrk="1" hangingPunct="1">
              <a:buFontTx/>
              <a:buChar char="-"/>
              <a:defRPr/>
            </a:pPr>
            <a:r>
              <a:rPr lang="sr-Cyrl-CS" sz="2800" b="1" i="1" u="sng" dirty="0" smtClean="0"/>
              <a:t>МИРИС</a:t>
            </a:r>
            <a:r>
              <a:rPr lang="sr-Cyrl-CS" sz="2800" dirty="0" smtClean="0"/>
              <a:t>: меса је специфичан. Месо може имати мирис на буђ, трулеж, </a:t>
            </a:r>
            <a:r>
              <a:rPr lang="sr-Latn-CS" sz="2800" dirty="0" smtClean="0"/>
              <a:t>H</a:t>
            </a:r>
            <a:r>
              <a:rPr lang="sr-Cyrl-CS" sz="2800" dirty="0" smtClean="0"/>
              <a:t>2</a:t>
            </a:r>
            <a:r>
              <a:rPr lang="sr-Latn-CS" sz="2800" dirty="0" smtClean="0"/>
              <a:t>S</a:t>
            </a:r>
            <a:r>
              <a:rPr lang="sr-Cyrl-CS" sz="2800" dirty="0" smtClean="0"/>
              <a:t> итд. ако је дошло до процеса распадања, односно кварења меса.  Непријатан мирис можемо лакше утврдити </a:t>
            </a:r>
            <a:r>
              <a:rPr lang="sr-Cyrl-CS" sz="2800" dirty="0" err="1" smtClean="0"/>
              <a:t>кувањем</a:t>
            </a:r>
            <a:r>
              <a:rPr lang="sr-Cyrl-CS" sz="2800" dirty="0" smtClean="0"/>
              <a:t> уситњеног меса када поклопац суда нагло подигнемо.</a:t>
            </a:r>
          </a:p>
          <a:p>
            <a:pPr eaLnBrk="1" hangingPunct="1">
              <a:buFontTx/>
              <a:buChar char="-"/>
              <a:defRPr/>
            </a:pPr>
            <a:endParaRPr lang="sr-Cyrl-CS" sz="2800" b="1" i="1" u="sng" dirty="0" smtClean="0"/>
          </a:p>
          <a:p>
            <a:pPr eaLnBrk="1" hangingPunct="1">
              <a:buFontTx/>
              <a:buChar char="-"/>
              <a:defRPr/>
            </a:pPr>
            <a:r>
              <a:rPr lang="sr-Cyrl-CS" sz="2800" b="1" i="1" u="sng" dirty="0" smtClean="0"/>
              <a:t>УКУС</a:t>
            </a:r>
            <a:r>
              <a:rPr lang="sr-Cyrl-CS" sz="2800" dirty="0" smtClean="0"/>
              <a:t>: Месо има карактеристичан сладуњав укус што зависи од врсте животиње. Укус можемо пробати само онда ако је искључено бактериолошко или неко друго загађење.</a:t>
            </a:r>
            <a:endParaRPr lang="sr-Latn-CS" sz="2800" dirty="0" smtClean="0"/>
          </a:p>
        </p:txBody>
      </p:sp>
    </p:spTree>
    <p:extLst>
      <p:ext uri="{BB962C8B-B14F-4D97-AF65-F5344CB8AC3E}">
        <p14:creationId xmlns:p14="http://schemas.microsoft.com/office/powerpoint/2010/main" xmlns="" val="97236134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00125"/>
          </a:xfrm>
        </p:spPr>
        <p:txBody>
          <a:bodyPr/>
          <a:lstStyle/>
          <a:p>
            <a:pPr eaLnBrk="1" hangingPunct="1">
              <a:defRPr/>
            </a:pPr>
            <a:r>
              <a:rPr lang="sr-Cyrl-CS" sz="3200" dirty="0" smtClean="0"/>
              <a:t>2. ХЕМИЈСКИ ПРЕГЛЕД</a:t>
            </a:r>
            <a:endParaRPr lang="sr-Latn-CS" sz="3200" dirty="0" smtClean="0"/>
          </a:p>
        </p:txBody>
      </p:sp>
      <p:sp>
        <p:nvSpPr>
          <p:cNvPr id="3" name="Content Placeholder 2"/>
          <p:cNvSpPr>
            <a:spLocks noGrp="1"/>
          </p:cNvSpPr>
          <p:nvPr>
            <p:ph idx="1"/>
          </p:nvPr>
        </p:nvSpPr>
        <p:spPr>
          <a:xfrm>
            <a:off x="0" y="1000125"/>
            <a:ext cx="9144000" cy="5857875"/>
          </a:xfrm>
        </p:spPr>
        <p:txBody>
          <a:bodyPr/>
          <a:lstStyle/>
          <a:p>
            <a:pPr eaLnBrk="1" hangingPunct="1">
              <a:buFont typeface="Wingdings" pitchFamily="2" charset="2"/>
              <a:buNone/>
              <a:defRPr/>
            </a:pPr>
            <a:r>
              <a:rPr lang="sr-Cyrl-CS" sz="2800" dirty="0" smtClean="0"/>
              <a:t>а) Одређивање </a:t>
            </a:r>
            <a:r>
              <a:rPr lang="sr-Cyrl-CS" sz="2800" b="1" dirty="0" smtClean="0"/>
              <a:t>реакције меса</a:t>
            </a:r>
          </a:p>
          <a:p>
            <a:pPr eaLnBrk="1" hangingPunct="1">
              <a:buFont typeface="Wingdings" pitchFamily="2" charset="2"/>
              <a:buNone/>
              <a:defRPr/>
            </a:pPr>
            <a:r>
              <a:rPr lang="sr-Cyrl-CS" sz="2800" dirty="0" smtClean="0"/>
              <a:t>б) Одређивање </a:t>
            </a:r>
            <a:r>
              <a:rPr lang="sr-Cyrl-CS" sz="2800" b="1" dirty="0" smtClean="0"/>
              <a:t>амонијака</a:t>
            </a:r>
          </a:p>
          <a:p>
            <a:pPr eaLnBrk="1" hangingPunct="1">
              <a:buFont typeface="Wingdings" pitchFamily="2" charset="2"/>
              <a:buNone/>
              <a:defRPr/>
            </a:pPr>
            <a:r>
              <a:rPr lang="sr-Cyrl-CS" sz="2800" dirty="0" smtClean="0"/>
              <a:t>ц) Одређивање </a:t>
            </a:r>
            <a:r>
              <a:rPr lang="sr-Cyrl-CS" sz="2800" b="1" dirty="0" smtClean="0"/>
              <a:t>сумпор – водоника</a:t>
            </a:r>
          </a:p>
          <a:p>
            <a:pPr eaLnBrk="1" hangingPunct="1">
              <a:buFont typeface="Wingdings" pitchFamily="2" charset="2"/>
              <a:buNone/>
              <a:defRPr/>
            </a:pPr>
            <a:endParaRPr lang="sr-Latn-CS" dirty="0" smtClean="0"/>
          </a:p>
        </p:txBody>
      </p:sp>
    </p:spTree>
    <p:extLst>
      <p:ext uri="{BB962C8B-B14F-4D97-AF65-F5344CB8AC3E}">
        <p14:creationId xmlns:p14="http://schemas.microsoft.com/office/powerpoint/2010/main" xmlns="" val="827586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8154</Words>
  <Application>Microsoft Office PowerPoint</Application>
  <PresentationFormat>On-screen Show (4:3)</PresentationFormat>
  <Paragraphs>829</Paragraphs>
  <Slides>112</Slides>
  <Notes>0</Notes>
  <HiddenSlides>0</HiddenSlides>
  <MMClips>0</MMClips>
  <ScaleCrop>false</ScaleCrop>
  <HeadingPairs>
    <vt:vector size="4" baseType="variant">
      <vt:variant>
        <vt:lpstr>Theme</vt:lpstr>
      </vt:variant>
      <vt:variant>
        <vt:i4>1</vt:i4>
      </vt:variant>
      <vt:variant>
        <vt:lpstr>Slide Titles</vt:lpstr>
      </vt:variant>
      <vt:variant>
        <vt:i4>112</vt:i4>
      </vt:variant>
    </vt:vector>
  </HeadingPairs>
  <TitlesOfParts>
    <vt:vector size="113" baseType="lpstr">
      <vt:lpstr>Office Theme</vt:lpstr>
      <vt:lpstr>Броматологија</vt:lpstr>
      <vt:lpstr>Здравствена безбедност хране</vt:lpstr>
      <vt:lpstr>Контаминација хране</vt:lpstr>
      <vt:lpstr>Здравствена безбедност хране</vt:lpstr>
      <vt:lpstr>У свакодневној исхрани човек користи разне врсте намирница-хране у прерађеном или непрерађеном стању.  Намирнице треба да буду квалитетне и здравствено исправне-безбедне  При испитивању хране ради оцене квалитета и здравствене безбедности, врши се:  -органолептички преглед намирница-хране  -хемијски преглед намирница-хране  -бактериолошки преглед намирница-хране </vt:lpstr>
      <vt:lpstr>РазлогХрана може бити контаминирана:  -микроорганизмима: бактеријама и њиховим токсинима, паразитима,вирусима,гљивицама,  -хемијским агенсима и токсичним материјама, -физичким агенсима -радиоактивним суспстанцама  Циљ:  -Обезбеђење квалитетне и здравствено БЕЗБЕДНЕ хране  -Увид у све факторе који могу штетно да делују на здравље како би се проценио здравствени ризик -Предузимање одговарајућих превентивних мера</vt:lpstr>
      <vt:lpstr>Органолептички преглед намирница</vt:lpstr>
      <vt:lpstr>Микробиолошки преглед хране</vt:lpstr>
      <vt:lpstr>Slide 9</vt:lpstr>
      <vt:lpstr>Хемијско-физички преглед хране</vt:lpstr>
      <vt:lpstr>Узорковање за хемијске анализе</vt:lpstr>
      <vt:lpstr>Slide 12</vt:lpstr>
      <vt:lpstr>Фалсификовање намирница</vt:lpstr>
      <vt:lpstr>Извори загађивања хране</vt:lpstr>
      <vt:lpstr>Хемијско загађивање хране</vt:lpstr>
      <vt:lpstr>Адитиви-увод</vt:lpstr>
      <vt:lpstr>АДИТИВИ-дефиниције</vt:lpstr>
      <vt:lpstr>АДИТИВИ</vt:lpstr>
      <vt:lpstr>АДИТИВИ</vt:lpstr>
      <vt:lpstr>АДИТИВИ</vt:lpstr>
      <vt:lpstr>АДИТИВИ</vt:lpstr>
      <vt:lpstr>АДИТИВИ</vt:lpstr>
      <vt:lpstr>АДИТИВИ</vt:lpstr>
      <vt:lpstr>АДИТИВИ</vt:lpstr>
      <vt:lpstr>АДИТИВИ</vt:lpstr>
      <vt:lpstr>Slide 26</vt:lpstr>
      <vt:lpstr>Slide 27</vt:lpstr>
      <vt:lpstr>Заслађивачи</vt:lpstr>
      <vt:lpstr>Антиоксиданси</vt:lpstr>
      <vt:lpstr>Конзерванси</vt:lpstr>
      <vt:lpstr>Slide 31</vt:lpstr>
      <vt:lpstr>Боје</vt:lpstr>
      <vt:lpstr>Антибиотици</vt:lpstr>
      <vt:lpstr>ПЕСТИЦИДИ</vt:lpstr>
      <vt:lpstr>ЗНАЧАЈ УПОТРЕБЕ ПЕСТИЦИДА</vt:lpstr>
      <vt:lpstr>Slide 36</vt:lpstr>
      <vt:lpstr>Тешки метали у храни</vt:lpstr>
      <vt:lpstr>Физичко загађење</vt:lpstr>
      <vt:lpstr>Радиоактивно загађивање хране</vt:lpstr>
      <vt:lpstr>Радиоактивно загађивање хране</vt:lpstr>
      <vt:lpstr>Биолошка контаминација хране</vt:lpstr>
      <vt:lpstr>Slide 42</vt:lpstr>
      <vt:lpstr>Slide 43</vt:lpstr>
      <vt:lpstr>Тровања храном (болести преносиве храном)</vt:lpstr>
      <vt:lpstr>Алиментарна обољења (болести преносиве храном)</vt:lpstr>
      <vt:lpstr>Алиментарна обољења (болести преносиве храном)</vt:lpstr>
      <vt:lpstr>Дефиниције </vt:lpstr>
      <vt:lpstr>Вируси</vt:lpstr>
      <vt:lpstr>Вирусне болести које се преносе храном</vt:lpstr>
      <vt:lpstr>Бактерије које се преносе храном</vt:lpstr>
      <vt:lpstr>Закона о безбедности хране (Сл.Гласник 41/2009) </vt:lpstr>
      <vt:lpstr>Правилници </vt:lpstr>
      <vt:lpstr>Правилници </vt:lpstr>
      <vt:lpstr>Slide 54</vt:lpstr>
      <vt:lpstr>Slide 55</vt:lpstr>
      <vt:lpstr>Енергетска вредност хране</vt:lpstr>
      <vt:lpstr>ЕНЕРГЕТСКА ВРЕДНОСТ ХРАНЕ</vt:lpstr>
      <vt:lpstr>Адитиви-заслађивачи и конзерванси</vt:lpstr>
      <vt:lpstr>Витамини</vt:lpstr>
      <vt:lpstr>Метали </vt:lpstr>
      <vt:lpstr>метали</vt:lpstr>
      <vt:lpstr>Метали </vt:lpstr>
      <vt:lpstr>Микотоксини </vt:lpstr>
      <vt:lpstr>Триазини </vt:lpstr>
      <vt:lpstr>Полихлоровани бифенили</vt:lpstr>
      <vt:lpstr>Глутен </vt:lpstr>
      <vt:lpstr>ИСПИТИВАЊЕ ХИГИЈЕНСКЕ ИСПРАВНОСТИ МЛЕКА</vt:lpstr>
      <vt:lpstr>ОРГАНОЛЕПТИЧКИ ПРЕГЛЕД МЛЕКА</vt:lpstr>
      <vt:lpstr>БОЈА</vt:lpstr>
      <vt:lpstr>МИРИС</vt:lpstr>
      <vt:lpstr>УКУС</vt:lpstr>
      <vt:lpstr>ВИСКОЗНОСТ</vt:lpstr>
      <vt:lpstr>ОДРЕЂИВАЊЕ СПЕЦИФИЧНЕ ГУСТИНЕ (ТЕЖИНЕ) МЛЕКА</vt:lpstr>
      <vt:lpstr>Одређивање киселости млека</vt:lpstr>
      <vt:lpstr>Одређивање киселости млека</vt:lpstr>
      <vt:lpstr>ОДРЕЂИВАЊЕ МАСТИ</vt:lpstr>
      <vt:lpstr>Одређивање масти у млеку методом                   по Gerber-у</vt:lpstr>
      <vt:lpstr>Slide 78</vt:lpstr>
      <vt:lpstr>Одређивање фермената пероксидазе и редуктазе                                        (доказивање пастеризације млека)</vt:lpstr>
      <vt:lpstr>Slide 80</vt:lpstr>
      <vt:lpstr>ФАЛСИФИКОВАЊЕ МЛЕКА</vt:lpstr>
      <vt:lpstr>1. Додавање алкалија</vt:lpstr>
      <vt:lpstr>2. Додавање скроба </vt:lpstr>
      <vt:lpstr>3. Додавање воде у млеко у циљу фалсификовања млека</vt:lpstr>
      <vt:lpstr>Доказивање додате воде у млеку одређивањем нитрата</vt:lpstr>
      <vt:lpstr>Доказивање додате воде у млеку одређивањем тачке мржњења</vt:lpstr>
      <vt:lpstr>Доказивање додате воде у млеку одређивањем рефрактометријског броја</vt:lpstr>
      <vt:lpstr>МИКРОБИЛОШКИ ПРЕГЛЕД МЛЕКА</vt:lpstr>
      <vt:lpstr>ХИГИЈЕНСКИ ПРЕГЛЕД КОНЗЕРВИ</vt:lpstr>
      <vt:lpstr>1. СПОЉАШЊИ ИЗГЛЕД</vt:lpstr>
      <vt:lpstr>2. ИСПИТИВАЊЕ БОМБАЖЕ</vt:lpstr>
      <vt:lpstr>Испитивање бомбаже</vt:lpstr>
      <vt:lpstr>3. ОРГАНОЛЕПТИЧКИ ПРЕГЛЕД</vt:lpstr>
      <vt:lpstr>4. ХЕМИЈСКИ ПРЕГЛЕД</vt:lpstr>
      <vt:lpstr>5. БАКТЕРИОЛОШКИ ПРЕГЛЕД</vt:lpstr>
      <vt:lpstr>ХИГИЈЕНСКИ ПРЕГЛЕД МЕСА</vt:lpstr>
      <vt:lpstr>1. ОРГАНОЛЕПТИЧКИ ПРЕГЛЕД</vt:lpstr>
      <vt:lpstr>Slide 98</vt:lpstr>
      <vt:lpstr>2. ХЕМИЈСКИ ПРЕГЛЕД</vt:lpstr>
      <vt:lpstr>3.  Бактериолошки преглед меса</vt:lpstr>
      <vt:lpstr>ХИГИЈЕНСКИ ПРЕГЛЕД БРАШНА И ХЛЕБА</vt:lpstr>
      <vt:lpstr>1. ОРГАНОЛЕПТИЧКИ ПРЕГЛЕД</vt:lpstr>
      <vt:lpstr>2. СТЕПЕН КИСЕЛОСТИ</vt:lpstr>
      <vt:lpstr>3. ОДРЕЂИВАЊЕ ФАЛСИФИКАТА</vt:lpstr>
      <vt:lpstr>ХИГИЈЕНСКИ ПРЕГЛЕД ХЛЕБА</vt:lpstr>
      <vt:lpstr>2. ОДРЕЂИВАЊЕ СТЕПЕНА КИСЕЛОСТИ ХЛЕБА</vt:lpstr>
      <vt:lpstr>БАКТЕРИОЛОШКИ ПРЕГЛЕД</vt:lpstr>
      <vt:lpstr>ХИГИЈЕНСКИ ПРЕГЛЕД ЈАЈА</vt:lpstr>
      <vt:lpstr>Slide 109</vt:lpstr>
      <vt:lpstr>сладолед</vt:lpstr>
      <vt:lpstr>Торте и колачи</vt:lpstr>
      <vt:lpstr>млеко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Броматологија</dc:title>
  <dc:creator>Promocija</dc:creator>
  <cp:lastModifiedBy>nelad</cp:lastModifiedBy>
  <cp:revision>29</cp:revision>
  <dcterms:created xsi:type="dcterms:W3CDTF">2018-10-22T07:06:22Z</dcterms:created>
  <dcterms:modified xsi:type="dcterms:W3CDTF">2020-09-02T18:02:37Z</dcterms:modified>
</cp:coreProperties>
</file>